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4" roundtripDataSignature="AMtx7mj0tjeBBvH/ZjxZGpj43ejslimtB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Kevin-Davis Richler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5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4.xml"/><Relationship Id="rId32" Type="http://schemas.openxmlformats.org/officeDocument/2006/relationships/font" Target="fonts/Robot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customschemas.google.com/relationships/presentationmetadata" Target="meta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12-12T18:37:23.324">
    <p:pos x="6000" y="0"/>
    <p:text>Titles should have same Font size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m-NQ378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026ac9ba7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026ac9ba7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026ac9ba7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g2026ac9ba7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026ac9ba7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g2026ac9ba7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026ac9ba7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" name="Google Shape;497;g2026ac9ba7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b - Alternative cover">
  <p:cSld name="TITLE_1">
    <p:bg>
      <p:bgPr>
        <a:solidFill>
          <a:srgbClr val="F5F5F2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9"/>
          <p:cNvSpPr/>
          <p:nvPr/>
        </p:nvSpPr>
        <p:spPr>
          <a:xfrm>
            <a:off x="-75" y="-3375"/>
            <a:ext cx="9144000" cy="5150400"/>
          </a:xfrm>
          <a:prstGeom prst="rect">
            <a:avLst/>
          </a:prstGeom>
          <a:solidFill>
            <a:srgbClr val="F5F5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9"/>
          <p:cNvSpPr txBox="1"/>
          <p:nvPr/>
        </p:nvSpPr>
        <p:spPr>
          <a:xfrm>
            <a:off x="571450" y="2393733"/>
            <a:ext cx="65499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706B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9"/>
          <p:cNvSpPr txBox="1"/>
          <p:nvPr>
            <p:ph idx="1" type="subTitle"/>
          </p:nvPr>
        </p:nvSpPr>
        <p:spPr>
          <a:xfrm>
            <a:off x="571450" y="2393733"/>
            <a:ext cx="65499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5" name="Google Shape;15;p29"/>
          <p:cNvSpPr txBox="1"/>
          <p:nvPr>
            <p:ph type="ctrTitle"/>
          </p:nvPr>
        </p:nvSpPr>
        <p:spPr>
          <a:xfrm>
            <a:off x="571450" y="586475"/>
            <a:ext cx="6976800" cy="169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cxnSp>
        <p:nvCxnSpPr>
          <p:cNvPr id="16" name="Google Shape;16;p29"/>
          <p:cNvCxnSpPr/>
          <p:nvPr/>
        </p:nvCxnSpPr>
        <p:spPr>
          <a:xfrm flipH="1">
            <a:off x="5658175" y="1130025"/>
            <a:ext cx="3493800" cy="404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" name="Google Shape;17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88632" y="264809"/>
            <a:ext cx="598050" cy="32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9"/>
          <p:cNvSpPr txBox="1"/>
          <p:nvPr>
            <p:ph idx="2" type="subTitle"/>
          </p:nvPr>
        </p:nvSpPr>
        <p:spPr>
          <a:xfrm>
            <a:off x="571450" y="2912299"/>
            <a:ext cx="44952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29"/>
          <p:cNvSpPr txBox="1"/>
          <p:nvPr>
            <p:ph idx="3" type="subTitle"/>
          </p:nvPr>
        </p:nvSpPr>
        <p:spPr>
          <a:xfrm>
            <a:off x="6016200" y="4840375"/>
            <a:ext cx="27849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 - Title only">
  <p:cSld name="TITLE_AND_BODY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8"/>
          <p:cNvSpPr txBox="1"/>
          <p:nvPr>
            <p:ph idx="1" type="subTitle"/>
          </p:nvPr>
        </p:nvSpPr>
        <p:spPr>
          <a:xfrm>
            <a:off x="571450" y="813600"/>
            <a:ext cx="74304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0" spcFirstLastPara="1" rIns="91425" wrap="square" tIns="0">
            <a:noAutofit/>
          </a:bodyPr>
          <a:lstStyle>
            <a:lvl1pPr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706B69"/>
              </a:buClr>
              <a:buSzPts val="1700"/>
              <a:buFont typeface="Arial"/>
              <a:buNone/>
              <a:defRPr sz="1700">
                <a:solidFill>
                  <a:srgbClr val="706B6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3" name="Google Shape;63;p38"/>
          <p:cNvSpPr txBox="1"/>
          <p:nvPr>
            <p:ph type="title"/>
          </p:nvPr>
        </p:nvSpPr>
        <p:spPr>
          <a:xfrm>
            <a:off x="572400" y="432000"/>
            <a:ext cx="74304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  <a:defRPr sz="22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 - Title and 3 columns">
  <p:cSld name="TITLE_AND_BODY_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9"/>
          <p:cNvSpPr txBox="1"/>
          <p:nvPr>
            <p:ph idx="1" type="body"/>
          </p:nvPr>
        </p:nvSpPr>
        <p:spPr>
          <a:xfrm flipH="1">
            <a:off x="571400" y="1442675"/>
            <a:ext cx="2609100" cy="3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indent="-317500" lvl="0" marL="4572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39"/>
          <p:cNvSpPr txBox="1"/>
          <p:nvPr>
            <p:ph idx="2" type="body"/>
          </p:nvPr>
        </p:nvSpPr>
        <p:spPr>
          <a:xfrm flipH="1">
            <a:off x="3381700" y="1442675"/>
            <a:ext cx="2609100" cy="3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indent="-317500" lvl="0" marL="4572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39"/>
          <p:cNvSpPr txBox="1"/>
          <p:nvPr>
            <p:ph idx="3" type="body"/>
          </p:nvPr>
        </p:nvSpPr>
        <p:spPr>
          <a:xfrm flipH="1">
            <a:off x="6192000" y="1442675"/>
            <a:ext cx="2609100" cy="3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indent="-317500" lvl="0" marL="4572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39"/>
          <p:cNvSpPr txBox="1"/>
          <p:nvPr>
            <p:ph idx="4" type="subTitle"/>
          </p:nvPr>
        </p:nvSpPr>
        <p:spPr>
          <a:xfrm>
            <a:off x="571450" y="813600"/>
            <a:ext cx="74316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0" spcFirstLastPara="1" rIns="91425" wrap="square" tIns="0">
            <a:noAutofit/>
          </a:bodyPr>
          <a:lstStyle>
            <a:lvl1pPr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706B69"/>
              </a:buClr>
              <a:buSzPts val="1700"/>
              <a:buFont typeface="Arial"/>
              <a:buNone/>
              <a:defRPr sz="1700">
                <a:solidFill>
                  <a:srgbClr val="706B6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9" name="Google Shape;69;p39"/>
          <p:cNvSpPr txBox="1"/>
          <p:nvPr>
            <p:ph type="title"/>
          </p:nvPr>
        </p:nvSpPr>
        <p:spPr>
          <a:xfrm>
            <a:off x="571450" y="432675"/>
            <a:ext cx="74316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  <a:defRPr sz="22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131">
          <p15:clr>
            <a:srgbClr val="FA7B17"/>
          </p15:clr>
        </p15:guide>
        <p15:guide id="2" pos="3773">
          <p15:clr>
            <a:srgbClr val="FA7B17"/>
          </p15:clr>
        </p15:guide>
        <p15:guide id="3" pos="2004">
          <p15:clr>
            <a:srgbClr val="FA7B17"/>
          </p15:clr>
        </p15:guide>
        <p15:guide id="4" pos="3900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 - Quote (long)">
  <p:cSld name="TITLE_AND_BODY_2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0"/>
          <p:cNvSpPr txBox="1"/>
          <p:nvPr>
            <p:ph idx="1" type="subTitle"/>
          </p:nvPr>
        </p:nvSpPr>
        <p:spPr>
          <a:xfrm>
            <a:off x="1675600" y="1002600"/>
            <a:ext cx="5793000" cy="2664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i="1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40"/>
          <p:cNvSpPr txBox="1"/>
          <p:nvPr>
            <p:ph idx="2" type="subTitle"/>
          </p:nvPr>
        </p:nvSpPr>
        <p:spPr>
          <a:xfrm>
            <a:off x="1675600" y="3726225"/>
            <a:ext cx="57930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054">
          <p15:clr>
            <a:srgbClr val="FA7B17"/>
          </p15:clr>
        </p15:guide>
        <p15:guide id="2" pos="4706">
          <p15:clr>
            <a:srgbClr val="FA7B17"/>
          </p15:clr>
        </p15:guide>
        <p15:guide id="3" orient="horz" pos="634">
          <p15:clr>
            <a:srgbClr val="FA7B17"/>
          </p15:clr>
        </p15:guide>
        <p15:guide id="4" orient="horz" pos="2310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 - Quote (short)">
  <p:cSld name="TITLE_AND_BODY_2_1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1"/>
          <p:cNvSpPr txBox="1"/>
          <p:nvPr>
            <p:ph idx="1" type="subTitle"/>
          </p:nvPr>
        </p:nvSpPr>
        <p:spPr>
          <a:xfrm>
            <a:off x="3826350" y="1442675"/>
            <a:ext cx="4974600" cy="2546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i="1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41"/>
          <p:cNvSpPr txBox="1"/>
          <p:nvPr>
            <p:ph idx="2" type="subTitle"/>
          </p:nvPr>
        </p:nvSpPr>
        <p:spPr>
          <a:xfrm>
            <a:off x="3826350" y="3989525"/>
            <a:ext cx="49746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6" name="Google Shape;76;p41"/>
          <p:cNvSpPr/>
          <p:nvPr>
            <p:ph idx="3" type="pic"/>
          </p:nvPr>
        </p:nvSpPr>
        <p:spPr>
          <a:xfrm>
            <a:off x="0" y="1442675"/>
            <a:ext cx="3345600" cy="2844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9" name="Google Shape;79;p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0" name="Google Shape;8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- Chapter divider" type="secHead">
  <p:cSld name="SECTION_HEADER">
    <p:bg>
      <p:bgPr>
        <a:solidFill>
          <a:srgbClr val="F5F5F2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0"/>
          <p:cNvSpPr/>
          <p:nvPr/>
        </p:nvSpPr>
        <p:spPr>
          <a:xfrm>
            <a:off x="-75" y="-3375"/>
            <a:ext cx="9144000" cy="5150400"/>
          </a:xfrm>
          <a:prstGeom prst="rect">
            <a:avLst/>
          </a:prstGeom>
          <a:solidFill>
            <a:srgbClr val="F5F5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0"/>
          <p:cNvSpPr txBox="1"/>
          <p:nvPr>
            <p:ph type="title"/>
          </p:nvPr>
        </p:nvSpPr>
        <p:spPr>
          <a:xfrm>
            <a:off x="571450" y="2150850"/>
            <a:ext cx="8260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  <a:defRPr sz="22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  <a:defRPr sz="22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  <a:defRPr sz="22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  <a:defRPr sz="22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  <a:defRPr sz="22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  <a:defRPr sz="22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  <a:defRPr sz="22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  <a:defRPr sz="22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30"/>
          <p:cNvSpPr/>
          <p:nvPr/>
        </p:nvSpPr>
        <p:spPr>
          <a:xfrm rot="5400000">
            <a:off x="9126141" y="2565750"/>
            <a:ext cx="24900" cy="120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88632" y="264809"/>
            <a:ext cx="598050" cy="321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" name="Google Shape;25;p30"/>
          <p:cNvCxnSpPr/>
          <p:nvPr/>
        </p:nvCxnSpPr>
        <p:spPr>
          <a:xfrm flipH="1">
            <a:off x="6914479" y="2571748"/>
            <a:ext cx="2222400" cy="257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" name="Google Shape;26;p30"/>
          <p:cNvCxnSpPr/>
          <p:nvPr/>
        </p:nvCxnSpPr>
        <p:spPr>
          <a:xfrm>
            <a:off x="6900875" y="-4750"/>
            <a:ext cx="2236200" cy="257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a - Title and 1 column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1"/>
          <p:cNvSpPr txBox="1"/>
          <p:nvPr>
            <p:ph type="title"/>
          </p:nvPr>
        </p:nvSpPr>
        <p:spPr>
          <a:xfrm>
            <a:off x="571450" y="432675"/>
            <a:ext cx="74316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  <a:defRPr sz="22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" name="Google Shape;29;p31"/>
          <p:cNvSpPr txBox="1"/>
          <p:nvPr>
            <p:ph idx="1" type="subTitle"/>
          </p:nvPr>
        </p:nvSpPr>
        <p:spPr>
          <a:xfrm>
            <a:off x="571450" y="813600"/>
            <a:ext cx="74316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0" spcFirstLastPara="1" rIns="91425" wrap="square" tIns="0">
            <a:noAutofit/>
          </a:bodyPr>
          <a:lstStyle>
            <a:lvl1pPr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706B69"/>
              </a:buClr>
              <a:buSzPts val="1700"/>
              <a:buFont typeface="Arial"/>
              <a:buNone/>
              <a:defRPr sz="1700">
                <a:solidFill>
                  <a:srgbClr val="706B6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0" name="Google Shape;30;p31"/>
          <p:cNvSpPr txBox="1"/>
          <p:nvPr>
            <p:ph idx="2" type="body"/>
          </p:nvPr>
        </p:nvSpPr>
        <p:spPr>
          <a:xfrm>
            <a:off x="571450" y="1442675"/>
            <a:ext cx="8229600" cy="3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2pPr>
            <a:lvl3pPr indent="-3048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 - Title and 2 columns">
  <p:cSld name="TITLE_AND_BODY_2_2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2"/>
          <p:cNvSpPr txBox="1"/>
          <p:nvPr>
            <p:ph idx="1" type="body"/>
          </p:nvPr>
        </p:nvSpPr>
        <p:spPr>
          <a:xfrm flipH="1">
            <a:off x="571450" y="1442675"/>
            <a:ext cx="3926700" cy="3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indent="-317500" lvl="0" marL="4572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3" name="Google Shape;33;p32"/>
          <p:cNvSpPr txBox="1"/>
          <p:nvPr>
            <p:ph idx="2" type="body"/>
          </p:nvPr>
        </p:nvSpPr>
        <p:spPr>
          <a:xfrm flipH="1">
            <a:off x="4869300" y="1442675"/>
            <a:ext cx="3926700" cy="3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indent="-317500" lvl="0" marL="4572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4" name="Google Shape;34;p32"/>
          <p:cNvSpPr txBox="1"/>
          <p:nvPr>
            <p:ph idx="3" type="subTitle"/>
          </p:nvPr>
        </p:nvSpPr>
        <p:spPr>
          <a:xfrm>
            <a:off x="571450" y="813600"/>
            <a:ext cx="74316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0" spcFirstLastPara="1" rIns="91425" wrap="square" tIns="0">
            <a:noAutofit/>
          </a:bodyPr>
          <a:lstStyle>
            <a:lvl1pPr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706B69"/>
              </a:buClr>
              <a:buSzPts val="1700"/>
              <a:buFont typeface="Arial"/>
              <a:buNone/>
              <a:defRPr sz="1700">
                <a:solidFill>
                  <a:srgbClr val="706B6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5" name="Google Shape;35;p32"/>
          <p:cNvSpPr txBox="1"/>
          <p:nvPr>
            <p:ph type="title"/>
          </p:nvPr>
        </p:nvSpPr>
        <p:spPr>
          <a:xfrm>
            <a:off x="571450" y="432675"/>
            <a:ext cx="74316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  <a:defRPr sz="22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70">
          <p15:clr>
            <a:srgbClr val="FA7B17"/>
          </p15:clr>
        </p15:guide>
        <p15:guide id="2" pos="283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rpose statement">
  <p:cSld name="SECTION_HEADER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3"/>
          <p:cNvSpPr/>
          <p:nvPr/>
        </p:nvSpPr>
        <p:spPr>
          <a:xfrm>
            <a:off x="-75" y="-3375"/>
            <a:ext cx="9144000" cy="515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33"/>
          <p:cNvSpPr txBox="1"/>
          <p:nvPr/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B41CD"/>
                </a:solidFill>
                <a:latin typeface="Arial"/>
                <a:ea typeface="Arial"/>
                <a:cs typeface="Arial"/>
                <a:sym typeface="Arial"/>
              </a:rPr>
              <a:t>Doing now what patients need next</a:t>
            </a:r>
            <a:endParaRPr b="0" i="0" sz="2000" u="none" cap="none" strike="noStrike">
              <a:solidFill>
                <a:srgbClr val="0B41C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- Blank" type="title">
  <p:cSld name="TITLE">
    <p:bg>
      <p:bgPr>
        <a:solidFill>
          <a:srgbClr val="000000">
            <a:alpha val="0"/>
          </a:srgbClr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5544">
          <p15:clr>
            <a:srgbClr val="FA7B17"/>
          </p15:clr>
        </p15:guide>
        <p15:guide id="2" orient="horz" pos="3075">
          <p15:clr>
            <a:srgbClr val="FA7B17"/>
          </p15:clr>
        </p15:guide>
        <p15:guide id="3" pos="360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a - Cover">
  <p:cSld name="TITLE_2_1">
    <p:bg>
      <p:bgPr>
        <a:solidFill>
          <a:srgbClr val="F5F5F2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5"/>
          <p:cNvSpPr/>
          <p:nvPr/>
        </p:nvSpPr>
        <p:spPr>
          <a:xfrm>
            <a:off x="-75" y="-3375"/>
            <a:ext cx="9144000" cy="5150400"/>
          </a:xfrm>
          <a:prstGeom prst="rect">
            <a:avLst/>
          </a:prstGeom>
          <a:solidFill>
            <a:srgbClr val="F5F5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35"/>
          <p:cNvSpPr txBox="1"/>
          <p:nvPr>
            <p:ph type="ctrTitle"/>
          </p:nvPr>
        </p:nvSpPr>
        <p:spPr>
          <a:xfrm>
            <a:off x="4572000" y="1394801"/>
            <a:ext cx="42291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3" name="Google Shape;43;p35"/>
          <p:cNvSpPr txBox="1"/>
          <p:nvPr>
            <p:ph idx="1" type="subTitle"/>
          </p:nvPr>
        </p:nvSpPr>
        <p:spPr>
          <a:xfrm>
            <a:off x="4572100" y="3040033"/>
            <a:ext cx="42291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44" name="Google Shape;44;p35"/>
          <p:cNvSpPr/>
          <p:nvPr>
            <p:ph idx="2" type="pic"/>
          </p:nvPr>
        </p:nvSpPr>
        <p:spPr>
          <a:xfrm>
            <a:off x="0" y="-3450"/>
            <a:ext cx="4127100" cy="5150400"/>
          </a:xfrm>
          <a:prstGeom prst="rect">
            <a:avLst/>
          </a:prstGeom>
          <a:noFill/>
          <a:ln>
            <a:noFill/>
          </a:ln>
        </p:spPr>
      </p:sp>
      <p:pic>
        <p:nvPicPr>
          <p:cNvPr id="45" name="Google Shape;45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88632" y="264809"/>
            <a:ext cx="598050" cy="321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35"/>
          <p:cNvSpPr txBox="1"/>
          <p:nvPr>
            <p:ph idx="3" type="subTitle"/>
          </p:nvPr>
        </p:nvSpPr>
        <p:spPr>
          <a:xfrm>
            <a:off x="4572100" y="3542642"/>
            <a:ext cx="42291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35"/>
          <p:cNvSpPr txBox="1"/>
          <p:nvPr>
            <p:ph idx="4" type="subTitle"/>
          </p:nvPr>
        </p:nvSpPr>
        <p:spPr>
          <a:xfrm>
            <a:off x="4572100" y="4846784"/>
            <a:ext cx="42291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- Table of contents">
  <p:cSld name="SECTION_HEADER_2">
    <p:bg>
      <p:bgPr>
        <a:solidFill>
          <a:srgbClr val="F5F5F2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6"/>
          <p:cNvSpPr/>
          <p:nvPr/>
        </p:nvSpPr>
        <p:spPr>
          <a:xfrm>
            <a:off x="-75" y="-3375"/>
            <a:ext cx="9144000" cy="5150400"/>
          </a:xfrm>
          <a:prstGeom prst="rect">
            <a:avLst/>
          </a:prstGeom>
          <a:solidFill>
            <a:srgbClr val="F5F5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36"/>
          <p:cNvSpPr txBox="1"/>
          <p:nvPr>
            <p:ph type="title"/>
          </p:nvPr>
        </p:nvSpPr>
        <p:spPr>
          <a:xfrm>
            <a:off x="571450" y="2150850"/>
            <a:ext cx="4304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  <a:defRPr sz="22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  <a:defRPr sz="22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  <a:defRPr sz="22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  <a:defRPr sz="22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  <a:defRPr sz="22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  <a:defRPr sz="22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  <a:defRPr sz="22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  <a:defRPr sz="22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1" name="Google Shape;51;p36"/>
          <p:cNvCxnSpPr/>
          <p:nvPr/>
        </p:nvCxnSpPr>
        <p:spPr>
          <a:xfrm flipH="1">
            <a:off x="2805632" y="2571748"/>
            <a:ext cx="2222400" cy="257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" name="Google Shape;52;p36"/>
          <p:cNvCxnSpPr/>
          <p:nvPr/>
        </p:nvCxnSpPr>
        <p:spPr>
          <a:xfrm>
            <a:off x="2792028" y="-4750"/>
            <a:ext cx="2236200" cy="257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" name="Google Shape;53;p36"/>
          <p:cNvCxnSpPr/>
          <p:nvPr/>
        </p:nvCxnSpPr>
        <p:spPr>
          <a:xfrm>
            <a:off x="5039800" y="-3000"/>
            <a:ext cx="0" cy="5160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" name="Google Shape;54;p36"/>
          <p:cNvSpPr txBox="1"/>
          <p:nvPr>
            <p:ph idx="1" type="body"/>
          </p:nvPr>
        </p:nvSpPr>
        <p:spPr>
          <a:xfrm>
            <a:off x="5641200" y="586475"/>
            <a:ext cx="3159900" cy="393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175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2pPr>
            <a:lvl3pPr indent="-3175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4pPr>
            <a:lvl5pPr indent="-3175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5pPr>
            <a:lvl6pPr indent="-317500" lvl="5" marL="2743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7pPr>
            <a:lvl8pPr indent="-317500" lvl="7" marL="3657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8pPr>
            <a:lvl9pPr indent="-317500" lvl="8" marL="41148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pic>
        <p:nvPicPr>
          <p:cNvPr id="55" name="Google Shape;55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88632" y="264809"/>
            <a:ext cx="598050" cy="3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b - Title and 1 column with picture">
  <p:cSld name="TITLE_AND_BODY_4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7"/>
          <p:cNvSpPr/>
          <p:nvPr>
            <p:ph idx="2" type="pic"/>
          </p:nvPr>
        </p:nvSpPr>
        <p:spPr>
          <a:xfrm>
            <a:off x="5609275" y="1436225"/>
            <a:ext cx="3534600" cy="33990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37"/>
          <p:cNvSpPr txBox="1"/>
          <p:nvPr>
            <p:ph idx="1" type="body"/>
          </p:nvPr>
        </p:nvSpPr>
        <p:spPr>
          <a:xfrm>
            <a:off x="571450" y="1442675"/>
            <a:ext cx="4694700" cy="3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2pPr>
            <a:lvl3pPr indent="-3048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59" name="Google Shape;59;p37"/>
          <p:cNvSpPr txBox="1"/>
          <p:nvPr>
            <p:ph idx="3" type="subTitle"/>
          </p:nvPr>
        </p:nvSpPr>
        <p:spPr>
          <a:xfrm>
            <a:off x="571450" y="813600"/>
            <a:ext cx="74316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0" spcFirstLastPara="1" rIns="91425" wrap="square" tIns="0">
            <a:noAutofit/>
          </a:bodyPr>
          <a:lstStyle>
            <a:lvl1pPr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706B69"/>
              </a:buClr>
              <a:buSzPts val="1700"/>
              <a:buFont typeface="Arial"/>
              <a:buNone/>
              <a:defRPr sz="1700">
                <a:solidFill>
                  <a:srgbClr val="706B6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0" name="Google Shape;60;p37"/>
          <p:cNvSpPr txBox="1"/>
          <p:nvPr>
            <p:ph type="title"/>
          </p:nvPr>
        </p:nvSpPr>
        <p:spPr>
          <a:xfrm>
            <a:off x="571450" y="432675"/>
            <a:ext cx="74316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  <a:defRPr sz="22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 txBox="1"/>
          <p:nvPr>
            <p:ph type="title"/>
          </p:nvPr>
        </p:nvSpPr>
        <p:spPr>
          <a:xfrm>
            <a:off x="571450" y="432675"/>
            <a:ext cx="7717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8"/>
          <p:cNvSpPr txBox="1"/>
          <p:nvPr>
            <p:ph idx="1" type="body"/>
          </p:nvPr>
        </p:nvSpPr>
        <p:spPr>
          <a:xfrm>
            <a:off x="571450" y="1442675"/>
            <a:ext cx="8229600" cy="31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rmAutofit/>
          </a:bodyPr>
          <a:lstStyle>
            <a:lvl1pPr indent="-311150" lvl="0" marL="4572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■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1533D8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" name="Google Shape;8;p2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88632" y="264809"/>
            <a:ext cx="598050" cy="321675"/>
          </a:xfrm>
          <a:prstGeom prst="rect">
            <a:avLst/>
          </a:prstGeom>
          <a:noFill/>
          <a:ln>
            <a:noFill/>
          </a:ln>
        </p:spPr>
      </p:pic>
      <p:sp>
        <p:nvSpPr>
          <p:cNvPr descr=")]}'&#10;{&quot;branding&quot;:&quot;ROCHE_NEW&quot;,&quot;startSlideId&quot;:null,&quot;endSlideId&quot;:null,&quot;masterId&quot;:&quot;SLIDES_API916025361_8&quot;,&quot;theme&quot;:&quot;BLUE&quot;,&quot;defaultSlides&quot;:[&quot;SLIDES_API916025361_84&quot;,&quot;SLIDES_API916025361_164&quot;,&quot;SLIDES_API916025361_243&quot;,&quot;SLIDES_API916025361_320&quot;,&quot;SLIDES_API916025361_396&quot;,&quot;SLIDES_API916025361_474&quot;,&quot;SLIDES_API916025361_552&quot;,&quot;SLIDES_API916025361_629&quot;,&quot;SLIDES_API916025361_707&quot;,&quot;SLIDES_API916025361_782&quot;,&quot;SLIDES_API916025361_864&quot;,&quot;SLIDES_API916025361_944&quot;,&quot;SLIDES_API916025361_1023&quot;,&quot;SLIDES_API916025361_1104&quot;,&quot;SLIDES_API916025361_1184&quot;,&quot;SLIDES_API916025361_1263&quot;,&quot;SLIDES_API916025361_1346&quot;]}" id="9" name="Google Shape;9;p28"/>
          <p:cNvSpPr/>
          <p:nvPr/>
        </p:nvSpPr>
        <p:spPr>
          <a:xfrm>
            <a:off x="3632725" y="41200"/>
            <a:ext cx="1923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8"/>
          <p:cNvSpPr txBox="1"/>
          <p:nvPr/>
        </p:nvSpPr>
        <p:spPr>
          <a:xfrm>
            <a:off x="8252350" y="4763490"/>
            <a:ext cx="5487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44">
          <p15:clr>
            <a:srgbClr val="EA4335"/>
          </p15:clr>
        </p15:guide>
        <p15:guide id="2" pos="360">
          <p15:clr>
            <a:srgbClr val="EA4335"/>
          </p15:clr>
        </p15:guide>
        <p15:guide id="3" orient="horz" pos="369">
          <p15:clr>
            <a:srgbClr val="EA4335"/>
          </p15:clr>
        </p15:guide>
        <p15:guide id="4" orient="horz" pos="909">
          <p15:clr>
            <a:srgbClr val="EA4335"/>
          </p15:clr>
        </p15:guide>
        <p15:guide id="5" pos="5221">
          <p15:clr>
            <a:srgbClr val="EA4335"/>
          </p15:clr>
        </p15:guide>
        <p15:guide id="6" orient="horz" pos="3076">
          <p15:clr>
            <a:srgbClr val="EA4335"/>
          </p15:clr>
        </p15:guide>
        <p15:guide id="7" orient="horz" pos="16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2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Relationship Id="rId4" Type="http://schemas.openxmlformats.org/officeDocument/2006/relationships/image" Target="../media/image27.png"/><Relationship Id="rId9" Type="http://schemas.openxmlformats.org/officeDocument/2006/relationships/image" Target="../media/image37.png"/><Relationship Id="rId5" Type="http://schemas.openxmlformats.org/officeDocument/2006/relationships/image" Target="../media/image31.png"/><Relationship Id="rId6" Type="http://schemas.openxmlformats.org/officeDocument/2006/relationships/image" Target="../media/image28.png"/><Relationship Id="rId7" Type="http://schemas.openxmlformats.org/officeDocument/2006/relationships/image" Target="../media/image68.png"/><Relationship Id="rId8" Type="http://schemas.openxmlformats.org/officeDocument/2006/relationships/image" Target="../media/image3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58.png"/><Relationship Id="rId10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Relationship Id="rId5" Type="http://schemas.openxmlformats.org/officeDocument/2006/relationships/image" Target="../media/image48.png"/><Relationship Id="rId6" Type="http://schemas.openxmlformats.org/officeDocument/2006/relationships/image" Target="../media/image42.png"/><Relationship Id="rId7" Type="http://schemas.openxmlformats.org/officeDocument/2006/relationships/image" Target="../media/image36.png"/><Relationship Id="rId8" Type="http://schemas.openxmlformats.org/officeDocument/2006/relationships/image" Target="../media/image46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70.png"/><Relationship Id="rId10" Type="http://schemas.openxmlformats.org/officeDocument/2006/relationships/image" Target="../media/image61.png"/><Relationship Id="rId1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Relationship Id="rId4" Type="http://schemas.openxmlformats.org/officeDocument/2006/relationships/image" Target="../media/image49.png"/><Relationship Id="rId9" Type="http://schemas.openxmlformats.org/officeDocument/2006/relationships/image" Target="../media/image55.png"/><Relationship Id="rId5" Type="http://schemas.openxmlformats.org/officeDocument/2006/relationships/image" Target="../media/image45.png"/><Relationship Id="rId6" Type="http://schemas.openxmlformats.org/officeDocument/2006/relationships/image" Target="../media/image47.png"/><Relationship Id="rId7" Type="http://schemas.openxmlformats.org/officeDocument/2006/relationships/image" Target="../media/image54.png"/><Relationship Id="rId8" Type="http://schemas.openxmlformats.org/officeDocument/2006/relationships/image" Target="../media/image5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72.png"/><Relationship Id="rId10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7.png"/><Relationship Id="rId4" Type="http://schemas.openxmlformats.org/officeDocument/2006/relationships/image" Target="../media/image49.png"/><Relationship Id="rId9" Type="http://schemas.openxmlformats.org/officeDocument/2006/relationships/image" Target="../media/image57.png"/><Relationship Id="rId5" Type="http://schemas.openxmlformats.org/officeDocument/2006/relationships/image" Target="../media/image52.gif"/><Relationship Id="rId6" Type="http://schemas.openxmlformats.org/officeDocument/2006/relationships/image" Target="../media/image65.png"/><Relationship Id="rId7" Type="http://schemas.openxmlformats.org/officeDocument/2006/relationships/image" Target="../media/image64.png"/><Relationship Id="rId8" Type="http://schemas.openxmlformats.org/officeDocument/2006/relationships/image" Target="../media/image6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yuU4OrkTsnbycXi7TDKbrJ7hToZDXu1e/view" TargetMode="External"/><Relationship Id="rId4" Type="http://schemas.openxmlformats.org/officeDocument/2006/relationships/image" Target="../media/image5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3.png"/><Relationship Id="rId4" Type="http://schemas.openxmlformats.org/officeDocument/2006/relationships/image" Target="../media/image75.png"/><Relationship Id="rId5" Type="http://schemas.openxmlformats.org/officeDocument/2006/relationships/image" Target="../media/image69.png"/><Relationship Id="rId6" Type="http://schemas.openxmlformats.org/officeDocument/2006/relationships/image" Target="../media/image7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1.png"/><Relationship Id="rId4" Type="http://schemas.openxmlformats.org/officeDocument/2006/relationships/image" Target="../media/image78.jpg"/><Relationship Id="rId5" Type="http://schemas.openxmlformats.org/officeDocument/2006/relationships/image" Target="../media/image7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1.gif"/></Relationships>
</file>

<file path=ppt/slides/_rels/slide3.xml.rels><?xml version="1.0" encoding="UTF-8" standalone="yes"?><Relationships xmlns="http://schemas.openxmlformats.org/package/2006/relationships"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6.png"/><Relationship Id="rId9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7" Type="http://schemas.openxmlformats.org/officeDocument/2006/relationships/image" Target="../media/image3.png"/><Relationship Id="rId8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5.png"/><Relationship Id="rId5" Type="http://schemas.openxmlformats.org/officeDocument/2006/relationships/image" Target="../media/image17.png"/><Relationship Id="rId6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Relationship Id="rId4" Type="http://schemas.openxmlformats.org/officeDocument/2006/relationships/image" Target="../media/image26.png"/><Relationship Id="rId5" Type="http://schemas.openxmlformats.org/officeDocument/2006/relationships/image" Target="../media/image1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9" Type="http://schemas.openxmlformats.org/officeDocument/2006/relationships/image" Target="../media/image60.png"/><Relationship Id="rId5" Type="http://schemas.openxmlformats.org/officeDocument/2006/relationships/image" Target="../media/image42.png"/><Relationship Id="rId6" Type="http://schemas.openxmlformats.org/officeDocument/2006/relationships/image" Target="../media/image36.png"/><Relationship Id="rId7" Type="http://schemas.openxmlformats.org/officeDocument/2006/relationships/image" Target="../media/image46.png"/><Relationship Id="rId8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 txBox="1"/>
          <p:nvPr>
            <p:ph idx="2" type="subTitle"/>
          </p:nvPr>
        </p:nvSpPr>
        <p:spPr>
          <a:xfrm>
            <a:off x="571450" y="2531299"/>
            <a:ext cx="44952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Anna Rose Johny</a:t>
            </a:r>
            <a:endParaRPr/>
          </a:p>
        </p:txBody>
      </p:sp>
      <p:sp>
        <p:nvSpPr>
          <p:cNvPr id="86" name="Google Shape;86;p1"/>
          <p:cNvSpPr txBox="1"/>
          <p:nvPr>
            <p:ph idx="3" type="subTitle"/>
          </p:nvPr>
        </p:nvSpPr>
        <p:spPr>
          <a:xfrm>
            <a:off x="6016200" y="4846320"/>
            <a:ext cx="27849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31.01.2023  |  confidentiality level</a:t>
            </a:r>
            <a:endParaRPr/>
          </a:p>
        </p:txBody>
      </p:sp>
      <p:sp>
        <p:nvSpPr>
          <p:cNvPr id="87" name="Google Shape;87;p1"/>
          <p:cNvSpPr txBox="1"/>
          <p:nvPr>
            <p:ph type="ctrTitle"/>
          </p:nvPr>
        </p:nvSpPr>
        <p:spPr>
          <a:xfrm>
            <a:off x="571450" y="586475"/>
            <a:ext cx="6976800" cy="169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b="1" lang="en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Image processing technique to extract optical signals from glucose teststrip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4">
            <a:alphaModFix/>
          </a:blip>
          <a:srcRect b="4237" l="1719" r="0" t="17139"/>
          <a:stretch/>
        </p:blipFill>
        <p:spPr>
          <a:xfrm>
            <a:off x="547055" y="3051450"/>
            <a:ext cx="3509965" cy="171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6"/>
          <p:cNvSpPr txBox="1"/>
          <p:nvPr>
            <p:ph type="title"/>
          </p:nvPr>
        </p:nvSpPr>
        <p:spPr>
          <a:xfrm>
            <a:off x="466875" y="295100"/>
            <a:ext cx="74316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Segmentation: Otsu thresholding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6"/>
          <p:cNvSpPr/>
          <p:nvPr/>
        </p:nvSpPr>
        <p:spPr>
          <a:xfrm>
            <a:off x="338925" y="951675"/>
            <a:ext cx="4727100" cy="4038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5" name="Google Shape;285;p16"/>
          <p:cNvCxnSpPr/>
          <p:nvPr/>
        </p:nvCxnSpPr>
        <p:spPr>
          <a:xfrm>
            <a:off x="2102901" y="1946200"/>
            <a:ext cx="408900" cy="2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86" name="Google Shape;28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758" y="3289575"/>
            <a:ext cx="853051" cy="98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16"/>
          <p:cNvCxnSpPr/>
          <p:nvPr/>
        </p:nvCxnSpPr>
        <p:spPr>
          <a:xfrm>
            <a:off x="3886322" y="2942250"/>
            <a:ext cx="2100" cy="303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88" name="Google Shape;288;p16"/>
          <p:cNvSpPr txBox="1"/>
          <p:nvPr/>
        </p:nvSpPr>
        <p:spPr>
          <a:xfrm>
            <a:off x="466875" y="2216025"/>
            <a:ext cx="148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Eroded image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6"/>
          <p:cNvSpPr txBox="1"/>
          <p:nvPr/>
        </p:nvSpPr>
        <p:spPr>
          <a:xfrm>
            <a:off x="415129" y="4158050"/>
            <a:ext cx="148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Thresholded image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6"/>
          <p:cNvSpPr txBox="1"/>
          <p:nvPr/>
        </p:nvSpPr>
        <p:spPr>
          <a:xfrm>
            <a:off x="3184680" y="2435925"/>
            <a:ext cx="148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Histogram of gray image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792" y="1227283"/>
            <a:ext cx="853062" cy="982728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6"/>
          <p:cNvSpPr txBox="1"/>
          <p:nvPr/>
        </p:nvSpPr>
        <p:spPr>
          <a:xfrm>
            <a:off x="3147130" y="4472275"/>
            <a:ext cx="148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Histogram of thresholded image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3" name="Google Shape;293;p16"/>
          <p:cNvCxnSpPr/>
          <p:nvPr/>
        </p:nvCxnSpPr>
        <p:spPr>
          <a:xfrm rot="10800000">
            <a:off x="2012750" y="3780775"/>
            <a:ext cx="440400" cy="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94" name="Google Shape;294;p16"/>
          <p:cNvSpPr/>
          <p:nvPr/>
        </p:nvSpPr>
        <p:spPr>
          <a:xfrm>
            <a:off x="5333425" y="987475"/>
            <a:ext cx="3297600" cy="4038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34475" y="1071550"/>
            <a:ext cx="1578948" cy="15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6"/>
          <p:cNvPicPr preferRelativeResize="0"/>
          <p:nvPr/>
        </p:nvPicPr>
        <p:blipFill rotWithShape="1">
          <a:blip r:embed="rId6">
            <a:alphaModFix/>
          </a:blip>
          <a:srcRect b="4075" l="0" r="0" t="0"/>
          <a:stretch/>
        </p:blipFill>
        <p:spPr>
          <a:xfrm>
            <a:off x="5590200" y="3150476"/>
            <a:ext cx="1309075" cy="1321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7" name="Google Shape;297;p16"/>
          <p:cNvPicPr preferRelativeResize="0"/>
          <p:nvPr/>
        </p:nvPicPr>
        <p:blipFill rotWithShape="1">
          <a:blip r:embed="rId7">
            <a:alphaModFix/>
          </a:blip>
          <a:srcRect b="6733" l="0" r="0" t="0"/>
          <a:stretch/>
        </p:blipFill>
        <p:spPr>
          <a:xfrm>
            <a:off x="7150225" y="3130874"/>
            <a:ext cx="1309075" cy="1321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8" name="Google Shape;298;p16"/>
          <p:cNvSpPr txBox="1"/>
          <p:nvPr/>
        </p:nvSpPr>
        <p:spPr>
          <a:xfrm>
            <a:off x="6263875" y="2580525"/>
            <a:ext cx="157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Raw image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6"/>
          <p:cNvSpPr txBox="1"/>
          <p:nvPr/>
        </p:nvSpPr>
        <p:spPr>
          <a:xfrm>
            <a:off x="5667725" y="4436475"/>
            <a:ext cx="1033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Foreground, T &gt;100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6"/>
          <p:cNvSpPr txBox="1"/>
          <p:nvPr/>
        </p:nvSpPr>
        <p:spPr>
          <a:xfrm>
            <a:off x="7302625" y="4413700"/>
            <a:ext cx="1161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Background,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 &lt;100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57450" y="1240225"/>
            <a:ext cx="1992784" cy="13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712888" y="3245850"/>
            <a:ext cx="1992775" cy="1298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7"/>
          <p:cNvSpPr txBox="1"/>
          <p:nvPr>
            <p:ph type="title"/>
          </p:nvPr>
        </p:nvSpPr>
        <p:spPr>
          <a:xfrm>
            <a:off x="503250" y="407975"/>
            <a:ext cx="6012000" cy="6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b="1" lang="en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Step 3: Post-processing</a:t>
            </a:r>
            <a:endParaRPr b="1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17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Techniques used to enhance the properties of an image</a:t>
            </a:r>
            <a:endParaRPr sz="17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</p:txBody>
      </p:sp>
      <p:pic>
        <p:nvPicPr>
          <p:cNvPr id="308" name="Google Shape;30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625" y="1347725"/>
            <a:ext cx="923400" cy="9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025" y="1500125"/>
            <a:ext cx="923400" cy="9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2425" y="1652525"/>
            <a:ext cx="890575" cy="8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4825" y="1804925"/>
            <a:ext cx="890575" cy="8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7"/>
          <p:cNvSpPr txBox="1"/>
          <p:nvPr/>
        </p:nvSpPr>
        <p:spPr>
          <a:xfrm>
            <a:off x="776225" y="2668925"/>
            <a:ext cx="1354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Raw images</a:t>
            </a:r>
            <a:endParaRPr b="0" i="0" sz="13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7"/>
          <p:cNvSpPr/>
          <p:nvPr/>
        </p:nvSpPr>
        <p:spPr>
          <a:xfrm>
            <a:off x="4811050" y="1619350"/>
            <a:ext cx="1411500" cy="923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Segmentation</a:t>
            </a:r>
            <a:endParaRPr b="0" i="0" sz="13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" sz="9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Erosion</a:t>
            </a:r>
            <a:endParaRPr b="0" i="1" sz="9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400"/>
              </a:spcBef>
              <a:spcAft>
                <a:spcPts val="3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" sz="9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Otsu thresholding</a:t>
            </a:r>
            <a:endParaRPr b="0" i="1" sz="9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7"/>
          <p:cNvSpPr/>
          <p:nvPr/>
        </p:nvSpPr>
        <p:spPr>
          <a:xfrm>
            <a:off x="6862300" y="1619350"/>
            <a:ext cx="1538400" cy="9234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Post-processing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Morphological closing</a:t>
            </a:r>
            <a:endParaRPr b="0" i="1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400"/>
              </a:spcBef>
              <a:spcAft>
                <a:spcPts val="3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Canny edge detection</a:t>
            </a:r>
            <a:endParaRPr b="0" i="1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5" name="Google Shape;315;p17"/>
          <p:cNvCxnSpPr/>
          <p:nvPr/>
        </p:nvCxnSpPr>
        <p:spPr>
          <a:xfrm>
            <a:off x="2088375" y="2080000"/>
            <a:ext cx="430800" cy="21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16" name="Google Shape;316;p17"/>
          <p:cNvCxnSpPr/>
          <p:nvPr/>
        </p:nvCxnSpPr>
        <p:spPr>
          <a:xfrm>
            <a:off x="4306150" y="2078950"/>
            <a:ext cx="430800" cy="21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17" name="Google Shape;317;p17"/>
          <p:cNvCxnSpPr/>
          <p:nvPr/>
        </p:nvCxnSpPr>
        <p:spPr>
          <a:xfrm>
            <a:off x="6296650" y="2080000"/>
            <a:ext cx="430800" cy="2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18" name="Google Shape;318;p17"/>
          <p:cNvSpPr/>
          <p:nvPr/>
        </p:nvSpPr>
        <p:spPr>
          <a:xfrm>
            <a:off x="4803425" y="3344275"/>
            <a:ext cx="1411500" cy="923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Signal extraction</a:t>
            </a:r>
            <a:endParaRPr b="0" i="0" sz="13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9" name="Google Shape;319;p17"/>
          <p:cNvCxnSpPr/>
          <p:nvPr/>
        </p:nvCxnSpPr>
        <p:spPr>
          <a:xfrm>
            <a:off x="7777075" y="2757850"/>
            <a:ext cx="1800" cy="3936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20" name="Google Shape;320;p17"/>
          <p:cNvSpPr/>
          <p:nvPr/>
        </p:nvSpPr>
        <p:spPr>
          <a:xfrm>
            <a:off x="2747775" y="1618300"/>
            <a:ext cx="1411500" cy="923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Preprocessing</a:t>
            </a:r>
            <a:endParaRPr b="0" i="0" sz="13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" sz="9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Normalization</a:t>
            </a:r>
            <a:endParaRPr b="0" i="1" sz="9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400"/>
              </a:spcBef>
              <a:spcAft>
                <a:spcPts val="3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" sz="9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Gaussian Blur</a:t>
            </a:r>
            <a:endParaRPr b="0" i="1" sz="9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17"/>
          <p:cNvSpPr/>
          <p:nvPr/>
        </p:nvSpPr>
        <p:spPr>
          <a:xfrm>
            <a:off x="6862300" y="3344275"/>
            <a:ext cx="1538400" cy="923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ROI detection</a:t>
            </a:r>
            <a:endParaRPr b="0" i="0" sz="13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400"/>
              </a:spcBef>
              <a:spcAft>
                <a:spcPts val="3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" sz="9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Circle detection</a:t>
            </a:r>
            <a:endParaRPr b="0" i="1" sz="8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2" name="Google Shape;322;p17"/>
          <p:cNvCxnSpPr/>
          <p:nvPr/>
        </p:nvCxnSpPr>
        <p:spPr>
          <a:xfrm rot="10800000">
            <a:off x="4264338" y="3804925"/>
            <a:ext cx="430800" cy="21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23" name="Google Shape;323;p17"/>
          <p:cNvCxnSpPr/>
          <p:nvPr/>
        </p:nvCxnSpPr>
        <p:spPr>
          <a:xfrm rot="10800000">
            <a:off x="6363113" y="3804925"/>
            <a:ext cx="430800" cy="21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24" name="Google Shape;324;p17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>
            <a:off x="2528788" y="2986450"/>
            <a:ext cx="1652650" cy="165769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7"/>
          <p:cNvSpPr txBox="1"/>
          <p:nvPr/>
        </p:nvSpPr>
        <p:spPr>
          <a:xfrm>
            <a:off x="2994550" y="4638525"/>
            <a:ext cx="81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r>
              <a:rPr b="0" i="0" lang="en" sz="14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8"/>
          <p:cNvSpPr/>
          <p:nvPr/>
        </p:nvSpPr>
        <p:spPr>
          <a:xfrm>
            <a:off x="532850" y="1118325"/>
            <a:ext cx="2790000" cy="3648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18"/>
          <p:cNvSpPr/>
          <p:nvPr/>
        </p:nvSpPr>
        <p:spPr>
          <a:xfrm>
            <a:off x="3526060" y="1118325"/>
            <a:ext cx="5068500" cy="3648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18"/>
          <p:cNvSpPr txBox="1"/>
          <p:nvPr>
            <p:ph idx="4294967295" type="title"/>
          </p:nvPr>
        </p:nvSpPr>
        <p:spPr>
          <a:xfrm>
            <a:off x="571450" y="432675"/>
            <a:ext cx="74316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Post-processing: Morphological closing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" name="Google Shape;33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262" y="1359775"/>
            <a:ext cx="1345875" cy="147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3325" y="3256500"/>
            <a:ext cx="1345900" cy="14720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5" name="Google Shape;335;p18"/>
          <p:cNvCxnSpPr>
            <a:endCxn id="334" idx="0"/>
          </p:cNvCxnSpPr>
          <p:nvPr/>
        </p:nvCxnSpPr>
        <p:spPr>
          <a:xfrm>
            <a:off x="1359375" y="2725800"/>
            <a:ext cx="6900" cy="53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36" name="Google Shape;336;p18"/>
          <p:cNvSpPr txBox="1"/>
          <p:nvPr/>
        </p:nvSpPr>
        <p:spPr>
          <a:xfrm>
            <a:off x="2125175" y="1823675"/>
            <a:ext cx="127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Thresholded image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8"/>
          <p:cNvSpPr txBox="1"/>
          <p:nvPr/>
        </p:nvSpPr>
        <p:spPr>
          <a:xfrm>
            <a:off x="2048975" y="3797325"/>
            <a:ext cx="119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Closed image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20447" y="3226684"/>
            <a:ext cx="1143000" cy="10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18"/>
          <p:cNvSpPr txBox="1"/>
          <p:nvPr/>
        </p:nvSpPr>
        <p:spPr>
          <a:xfrm>
            <a:off x="6248400" y="2509675"/>
            <a:ext cx="156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8"/>
          <p:cNvSpPr txBox="1"/>
          <p:nvPr/>
        </p:nvSpPr>
        <p:spPr>
          <a:xfrm>
            <a:off x="6668047" y="4287580"/>
            <a:ext cx="16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27323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E.g. of (5×5) kernel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23925" y="1404838"/>
            <a:ext cx="1230050" cy="12779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2" name="Google Shape;342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23937" y="1404862"/>
            <a:ext cx="625082" cy="64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849600" y="1404850"/>
            <a:ext cx="1294689" cy="12779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44" name="Google Shape;344;p18"/>
          <p:cNvCxnSpPr/>
          <p:nvPr/>
        </p:nvCxnSpPr>
        <p:spPr>
          <a:xfrm>
            <a:off x="5804488" y="2043838"/>
            <a:ext cx="621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45" name="Google Shape;345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849600" y="1375675"/>
            <a:ext cx="1294700" cy="13363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6" name="Google Shape;346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45300" y="1223050"/>
            <a:ext cx="625082" cy="64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849600" y="1371350"/>
            <a:ext cx="1294700" cy="134498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8" name="Google Shape;348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41637" y="1404862"/>
            <a:ext cx="625082" cy="64927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18"/>
          <p:cNvSpPr/>
          <p:nvPr/>
        </p:nvSpPr>
        <p:spPr>
          <a:xfrm>
            <a:off x="4861475" y="1834175"/>
            <a:ext cx="214500" cy="20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p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643500" y="3065574"/>
            <a:ext cx="2944173" cy="147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18"/>
          <p:cNvSpPr/>
          <p:nvPr/>
        </p:nvSpPr>
        <p:spPr>
          <a:xfrm>
            <a:off x="4646925" y="1835225"/>
            <a:ext cx="214500" cy="209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18"/>
          <p:cNvSpPr/>
          <p:nvPr/>
        </p:nvSpPr>
        <p:spPr>
          <a:xfrm>
            <a:off x="7508550" y="1375675"/>
            <a:ext cx="214500" cy="20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9"/>
          <p:cNvSpPr/>
          <p:nvPr/>
        </p:nvSpPr>
        <p:spPr>
          <a:xfrm>
            <a:off x="500125" y="1063650"/>
            <a:ext cx="2790000" cy="3804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19"/>
          <p:cNvSpPr txBox="1"/>
          <p:nvPr>
            <p:ph idx="4294967295" type="title"/>
          </p:nvPr>
        </p:nvSpPr>
        <p:spPr>
          <a:xfrm>
            <a:off x="571450" y="432675"/>
            <a:ext cx="74316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Post-processing: Canny edge detection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" name="Google Shape;35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450" y="1339075"/>
            <a:ext cx="1345900" cy="1472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450" y="3260125"/>
            <a:ext cx="1345900" cy="14720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1" name="Google Shape;361;p19"/>
          <p:cNvCxnSpPr/>
          <p:nvPr/>
        </p:nvCxnSpPr>
        <p:spPr>
          <a:xfrm>
            <a:off x="1375400" y="2811150"/>
            <a:ext cx="0" cy="347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62" name="Google Shape;362;p19"/>
          <p:cNvSpPr txBox="1"/>
          <p:nvPr/>
        </p:nvSpPr>
        <p:spPr>
          <a:xfrm>
            <a:off x="2012625" y="1731575"/>
            <a:ext cx="122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Closed image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19"/>
          <p:cNvSpPr txBox="1"/>
          <p:nvPr/>
        </p:nvSpPr>
        <p:spPr>
          <a:xfrm>
            <a:off x="1993225" y="3676525"/>
            <a:ext cx="122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Canny edge detection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4" name="Google Shape;364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85075" y="1371325"/>
            <a:ext cx="994625" cy="99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78475" y="1371325"/>
            <a:ext cx="994625" cy="99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13226" y="3340525"/>
            <a:ext cx="994625" cy="981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61075" y="3336325"/>
            <a:ext cx="994625" cy="9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061849" y="1371300"/>
            <a:ext cx="994625" cy="994647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19"/>
          <p:cNvSpPr txBox="1"/>
          <p:nvPr/>
        </p:nvSpPr>
        <p:spPr>
          <a:xfrm>
            <a:off x="4061850" y="2416450"/>
            <a:ext cx="94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Raw image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19"/>
          <p:cNvSpPr txBox="1"/>
          <p:nvPr/>
        </p:nvSpPr>
        <p:spPr>
          <a:xfrm>
            <a:off x="5609438" y="2340250"/>
            <a:ext cx="945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Blurred image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19"/>
          <p:cNvSpPr txBox="1"/>
          <p:nvPr/>
        </p:nvSpPr>
        <p:spPr>
          <a:xfrm>
            <a:off x="7202825" y="2370200"/>
            <a:ext cx="94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Sobel filter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19"/>
          <p:cNvSpPr txBox="1"/>
          <p:nvPr/>
        </p:nvSpPr>
        <p:spPr>
          <a:xfrm>
            <a:off x="4085438" y="4322525"/>
            <a:ext cx="945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Edge detection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19"/>
          <p:cNvSpPr txBox="1"/>
          <p:nvPr/>
        </p:nvSpPr>
        <p:spPr>
          <a:xfrm>
            <a:off x="7261400" y="4322525"/>
            <a:ext cx="1283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Non-maximum suppression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4" name="Google Shape;374;p19"/>
          <p:cNvCxnSpPr/>
          <p:nvPr/>
        </p:nvCxnSpPr>
        <p:spPr>
          <a:xfrm>
            <a:off x="5174675" y="1870325"/>
            <a:ext cx="292200" cy="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75" name="Google Shape;375;p19"/>
          <p:cNvCxnSpPr/>
          <p:nvPr/>
        </p:nvCxnSpPr>
        <p:spPr>
          <a:xfrm>
            <a:off x="6732987" y="1868187"/>
            <a:ext cx="292200" cy="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76" name="Google Shape;376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674975" y="3332088"/>
            <a:ext cx="994625" cy="9988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7" name="Google Shape;377;p19"/>
          <p:cNvCxnSpPr/>
          <p:nvPr/>
        </p:nvCxnSpPr>
        <p:spPr>
          <a:xfrm flipH="1">
            <a:off x="6898200" y="3831224"/>
            <a:ext cx="263100" cy="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78" name="Google Shape;378;p19"/>
          <p:cNvCxnSpPr/>
          <p:nvPr/>
        </p:nvCxnSpPr>
        <p:spPr>
          <a:xfrm>
            <a:off x="7706812" y="2778725"/>
            <a:ext cx="0" cy="275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79" name="Google Shape;379;p19"/>
          <p:cNvCxnSpPr/>
          <p:nvPr/>
        </p:nvCxnSpPr>
        <p:spPr>
          <a:xfrm flipH="1">
            <a:off x="5233788" y="3831224"/>
            <a:ext cx="263100" cy="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80" name="Google Shape;380;p19"/>
          <p:cNvSpPr/>
          <p:nvPr/>
        </p:nvSpPr>
        <p:spPr>
          <a:xfrm>
            <a:off x="3712801" y="1082700"/>
            <a:ext cx="5239500" cy="3804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19"/>
          <p:cNvSpPr txBox="1"/>
          <p:nvPr/>
        </p:nvSpPr>
        <p:spPr>
          <a:xfrm>
            <a:off x="5624700" y="4322525"/>
            <a:ext cx="110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Double thresholding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19"/>
          <p:cNvSpPr txBox="1"/>
          <p:nvPr/>
        </p:nvSpPr>
        <p:spPr>
          <a:xfrm>
            <a:off x="5025750" y="1007675"/>
            <a:ext cx="261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Steps in canny edge detection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1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425351" y="3175088"/>
            <a:ext cx="2500825" cy="131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107750" y="3332100"/>
            <a:ext cx="1740965" cy="9988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0"/>
          <p:cNvSpPr txBox="1"/>
          <p:nvPr>
            <p:ph type="title"/>
          </p:nvPr>
        </p:nvSpPr>
        <p:spPr>
          <a:xfrm>
            <a:off x="571450" y="432675"/>
            <a:ext cx="74316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Step 4: ROI detection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</p:txBody>
      </p:sp>
      <p:pic>
        <p:nvPicPr>
          <p:cNvPr id="390" name="Google Shape;39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625" y="1271525"/>
            <a:ext cx="923400" cy="9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025" y="1423925"/>
            <a:ext cx="923400" cy="9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2425" y="1576325"/>
            <a:ext cx="890575" cy="8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4825" y="1728725"/>
            <a:ext cx="890575" cy="8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0"/>
          <p:cNvSpPr txBox="1"/>
          <p:nvPr/>
        </p:nvSpPr>
        <p:spPr>
          <a:xfrm>
            <a:off x="776225" y="2592725"/>
            <a:ext cx="1354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Raw images</a:t>
            </a:r>
            <a:endParaRPr b="0" i="0" sz="13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0"/>
          <p:cNvSpPr/>
          <p:nvPr/>
        </p:nvSpPr>
        <p:spPr>
          <a:xfrm>
            <a:off x="4811050" y="1543150"/>
            <a:ext cx="1411500" cy="923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Segmentation</a:t>
            </a:r>
            <a:endParaRPr b="0" i="0" sz="13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" sz="9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Erosion</a:t>
            </a:r>
            <a:endParaRPr b="0" i="1" sz="9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400"/>
              </a:spcBef>
              <a:spcAft>
                <a:spcPts val="3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" sz="9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Otsu thresholding</a:t>
            </a:r>
            <a:endParaRPr b="0" i="1" sz="9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20"/>
          <p:cNvSpPr/>
          <p:nvPr/>
        </p:nvSpPr>
        <p:spPr>
          <a:xfrm>
            <a:off x="6862300" y="1543150"/>
            <a:ext cx="1538400" cy="923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Post-processing</a:t>
            </a:r>
            <a:endParaRPr b="0" i="0" sz="13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" sz="9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Morphological closing</a:t>
            </a:r>
            <a:endParaRPr b="0" i="1" sz="9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400"/>
              </a:spcBef>
              <a:spcAft>
                <a:spcPts val="3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" sz="9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Canny edge detection</a:t>
            </a:r>
            <a:endParaRPr b="0" i="1" sz="8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7" name="Google Shape;397;p20"/>
          <p:cNvCxnSpPr/>
          <p:nvPr/>
        </p:nvCxnSpPr>
        <p:spPr>
          <a:xfrm>
            <a:off x="2088375" y="2003800"/>
            <a:ext cx="430800" cy="21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8" name="Google Shape;398;p20"/>
          <p:cNvCxnSpPr/>
          <p:nvPr/>
        </p:nvCxnSpPr>
        <p:spPr>
          <a:xfrm>
            <a:off x="4306150" y="2002750"/>
            <a:ext cx="430800" cy="21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9" name="Google Shape;399;p20"/>
          <p:cNvCxnSpPr/>
          <p:nvPr/>
        </p:nvCxnSpPr>
        <p:spPr>
          <a:xfrm>
            <a:off x="6296650" y="2003800"/>
            <a:ext cx="430800" cy="21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00" name="Google Shape;400;p20"/>
          <p:cNvSpPr/>
          <p:nvPr/>
        </p:nvSpPr>
        <p:spPr>
          <a:xfrm>
            <a:off x="4803425" y="3420475"/>
            <a:ext cx="1411500" cy="923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Signal extraction</a:t>
            </a:r>
            <a:endParaRPr b="0" i="0" sz="13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1" name="Google Shape;401;p20"/>
          <p:cNvCxnSpPr/>
          <p:nvPr/>
        </p:nvCxnSpPr>
        <p:spPr>
          <a:xfrm>
            <a:off x="7700875" y="2757850"/>
            <a:ext cx="1800" cy="3936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02" name="Google Shape;402;p20"/>
          <p:cNvSpPr/>
          <p:nvPr/>
        </p:nvSpPr>
        <p:spPr>
          <a:xfrm>
            <a:off x="2747775" y="1542100"/>
            <a:ext cx="1411500" cy="923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Preprocessing</a:t>
            </a:r>
            <a:endParaRPr b="0" i="0" sz="13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" sz="9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Normalization</a:t>
            </a:r>
            <a:endParaRPr b="0" i="1" sz="9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400"/>
              </a:spcBef>
              <a:spcAft>
                <a:spcPts val="3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" sz="9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Gaussian Blur</a:t>
            </a:r>
            <a:endParaRPr b="0" i="1" sz="9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20"/>
          <p:cNvSpPr/>
          <p:nvPr/>
        </p:nvSpPr>
        <p:spPr>
          <a:xfrm>
            <a:off x="6938500" y="3420475"/>
            <a:ext cx="1538400" cy="9234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ROI detection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400"/>
              </a:spcBef>
              <a:spcAft>
                <a:spcPts val="3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Circle detection</a:t>
            </a:r>
            <a:endParaRPr b="0" i="1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4" name="Google Shape;404;p20"/>
          <p:cNvCxnSpPr/>
          <p:nvPr/>
        </p:nvCxnSpPr>
        <p:spPr>
          <a:xfrm rot="10800000">
            <a:off x="4264338" y="3881125"/>
            <a:ext cx="430800" cy="21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05" name="Google Shape;405;p20"/>
          <p:cNvCxnSpPr/>
          <p:nvPr/>
        </p:nvCxnSpPr>
        <p:spPr>
          <a:xfrm rot="10800000">
            <a:off x="6363113" y="3881125"/>
            <a:ext cx="430800" cy="21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406" name="Google Shape;406;p20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>
            <a:off x="2528813" y="3033175"/>
            <a:ext cx="1652650" cy="1657699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20"/>
          <p:cNvSpPr txBox="1"/>
          <p:nvPr/>
        </p:nvSpPr>
        <p:spPr>
          <a:xfrm>
            <a:off x="2933125" y="4614675"/>
            <a:ext cx="89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Output </a:t>
            </a:r>
            <a:endParaRPr b="1" i="0" sz="14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1"/>
          <p:cNvSpPr/>
          <p:nvPr/>
        </p:nvSpPr>
        <p:spPr>
          <a:xfrm>
            <a:off x="562425" y="1201925"/>
            <a:ext cx="2790000" cy="3648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1"/>
          <p:cNvSpPr/>
          <p:nvPr/>
        </p:nvSpPr>
        <p:spPr>
          <a:xfrm>
            <a:off x="3435850" y="1212975"/>
            <a:ext cx="5165700" cy="3648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21"/>
          <p:cNvSpPr txBox="1"/>
          <p:nvPr>
            <p:ph idx="4294967295" type="title"/>
          </p:nvPr>
        </p:nvSpPr>
        <p:spPr>
          <a:xfrm>
            <a:off x="562425" y="421950"/>
            <a:ext cx="74316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1851"/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Circle Detection (ROI selection)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6132"/>
              <a:buNone/>
            </a:pPr>
            <a:r>
              <a:rPr lang="en" sz="1937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Technique to find imperfect instances of object</a:t>
            </a:r>
            <a:endParaRPr sz="3088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Google Shape;41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4300" y="3491450"/>
            <a:ext cx="1091500" cy="11938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6" name="Google Shape;416;p21"/>
          <p:cNvCxnSpPr/>
          <p:nvPr/>
        </p:nvCxnSpPr>
        <p:spPr>
          <a:xfrm>
            <a:off x="1276674" y="2929738"/>
            <a:ext cx="0" cy="400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17" name="Google Shape;417;p21"/>
          <p:cNvSpPr txBox="1"/>
          <p:nvPr/>
        </p:nvSpPr>
        <p:spPr>
          <a:xfrm>
            <a:off x="1855800" y="3888250"/>
            <a:ext cx="128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ROI detection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8" name="Google Shape;41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9700" y="1365725"/>
            <a:ext cx="1220700" cy="1335082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21"/>
          <p:cNvSpPr txBox="1"/>
          <p:nvPr/>
        </p:nvSpPr>
        <p:spPr>
          <a:xfrm>
            <a:off x="1993225" y="1771525"/>
            <a:ext cx="122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Canny edge detection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1"/>
          <p:cNvSpPr txBox="1"/>
          <p:nvPr/>
        </p:nvSpPr>
        <p:spPr>
          <a:xfrm>
            <a:off x="4170699" y="3254400"/>
            <a:ext cx="1929300" cy="61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Parameter estimation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1" name="Google Shape;421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48625" y="3609638"/>
            <a:ext cx="1762125" cy="2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99375" y="1445629"/>
            <a:ext cx="3109800" cy="1623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21"/>
          <p:cNvPicPr preferRelativeResize="0"/>
          <p:nvPr/>
        </p:nvPicPr>
        <p:blipFill rotWithShape="1">
          <a:blip r:embed="rId7">
            <a:alphaModFix/>
          </a:blip>
          <a:srcRect b="0" l="3514" r="3513" t="6367"/>
          <a:stretch/>
        </p:blipFill>
        <p:spPr>
          <a:xfrm>
            <a:off x="7213318" y="1505025"/>
            <a:ext cx="592522" cy="733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11750" y="2449575"/>
            <a:ext cx="592522" cy="685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223485" y="3305941"/>
            <a:ext cx="546019" cy="656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223477" y="4062912"/>
            <a:ext cx="592521" cy="690863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21"/>
          <p:cNvSpPr/>
          <p:nvPr/>
        </p:nvSpPr>
        <p:spPr>
          <a:xfrm>
            <a:off x="7438529" y="4311747"/>
            <a:ext cx="162300" cy="185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21"/>
          <p:cNvSpPr txBox="1"/>
          <p:nvPr/>
        </p:nvSpPr>
        <p:spPr>
          <a:xfrm>
            <a:off x="7816000" y="1668150"/>
            <a:ext cx="68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1"/>
          <p:cNvSpPr txBox="1"/>
          <p:nvPr/>
        </p:nvSpPr>
        <p:spPr>
          <a:xfrm>
            <a:off x="7801329" y="2551693"/>
            <a:ext cx="644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Binary image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21"/>
          <p:cNvSpPr txBox="1"/>
          <p:nvPr/>
        </p:nvSpPr>
        <p:spPr>
          <a:xfrm>
            <a:off x="7801325" y="3388025"/>
            <a:ext cx="87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Edge detection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1"/>
          <p:cNvSpPr txBox="1"/>
          <p:nvPr/>
        </p:nvSpPr>
        <p:spPr>
          <a:xfrm>
            <a:off x="7801325" y="4079950"/>
            <a:ext cx="800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Detected circle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2" name="Google Shape;432;p21"/>
          <p:cNvCxnSpPr>
            <a:endCxn id="424" idx="0"/>
          </p:cNvCxnSpPr>
          <p:nvPr/>
        </p:nvCxnSpPr>
        <p:spPr>
          <a:xfrm>
            <a:off x="7508011" y="2238075"/>
            <a:ext cx="0" cy="211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3" name="Google Shape;433;p21"/>
          <p:cNvCxnSpPr/>
          <p:nvPr/>
        </p:nvCxnSpPr>
        <p:spPr>
          <a:xfrm>
            <a:off x="7509588" y="3137732"/>
            <a:ext cx="0" cy="211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4" name="Google Shape;434;p21"/>
          <p:cNvCxnSpPr/>
          <p:nvPr/>
        </p:nvCxnSpPr>
        <p:spPr>
          <a:xfrm>
            <a:off x="7509588" y="3914384"/>
            <a:ext cx="0" cy="211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435" name="Google Shape;435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375195" y="3990645"/>
            <a:ext cx="1543194" cy="554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6" name="Google Shape;436;p21"/>
          <p:cNvSpPr txBox="1"/>
          <p:nvPr/>
        </p:nvSpPr>
        <p:spPr>
          <a:xfrm>
            <a:off x="7483650" y="3842650"/>
            <a:ext cx="120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Hough transform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2"/>
          <p:cNvSpPr txBox="1"/>
          <p:nvPr>
            <p:ph idx="3" type="subTitle"/>
          </p:nvPr>
        </p:nvSpPr>
        <p:spPr>
          <a:xfrm>
            <a:off x="571450" y="813600"/>
            <a:ext cx="74316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"/>
              <a:t>Mean over signals are calculated and plotted </a:t>
            </a:r>
            <a:endParaRPr/>
          </a:p>
        </p:txBody>
      </p:sp>
      <p:sp>
        <p:nvSpPr>
          <p:cNvPr id="442" name="Google Shape;442;p22"/>
          <p:cNvSpPr txBox="1"/>
          <p:nvPr>
            <p:ph type="title"/>
          </p:nvPr>
        </p:nvSpPr>
        <p:spPr>
          <a:xfrm>
            <a:off x="571450" y="396400"/>
            <a:ext cx="74316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Step 5: Signal extraction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3" name="Google Shape;44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625" y="1271525"/>
            <a:ext cx="923400" cy="9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025" y="1423925"/>
            <a:ext cx="923400" cy="9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2425" y="1576325"/>
            <a:ext cx="890575" cy="8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4825" y="1728725"/>
            <a:ext cx="890575" cy="8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22"/>
          <p:cNvSpPr txBox="1"/>
          <p:nvPr/>
        </p:nvSpPr>
        <p:spPr>
          <a:xfrm>
            <a:off x="776225" y="2592725"/>
            <a:ext cx="1354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Raw images</a:t>
            </a:r>
            <a:endParaRPr b="0" i="0" sz="13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22"/>
          <p:cNvSpPr/>
          <p:nvPr/>
        </p:nvSpPr>
        <p:spPr>
          <a:xfrm>
            <a:off x="4811050" y="1543150"/>
            <a:ext cx="1411500" cy="923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Segmentation</a:t>
            </a:r>
            <a:endParaRPr b="0" i="0" sz="13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" sz="9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Erosion</a:t>
            </a:r>
            <a:endParaRPr b="0" i="1" sz="9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400"/>
              </a:spcBef>
              <a:spcAft>
                <a:spcPts val="3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" sz="9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Otsu thresholding</a:t>
            </a:r>
            <a:endParaRPr b="0" i="1" sz="9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22"/>
          <p:cNvSpPr/>
          <p:nvPr/>
        </p:nvSpPr>
        <p:spPr>
          <a:xfrm>
            <a:off x="6862300" y="1543150"/>
            <a:ext cx="1538400" cy="923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Post-processing</a:t>
            </a:r>
            <a:endParaRPr b="0" i="0" sz="13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" sz="9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Morphological closing</a:t>
            </a:r>
            <a:endParaRPr b="0" i="1" sz="9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400"/>
              </a:spcBef>
              <a:spcAft>
                <a:spcPts val="3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" sz="9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Canny edge detection</a:t>
            </a:r>
            <a:endParaRPr b="0" i="1" sz="8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0" name="Google Shape;450;p22"/>
          <p:cNvCxnSpPr/>
          <p:nvPr/>
        </p:nvCxnSpPr>
        <p:spPr>
          <a:xfrm>
            <a:off x="2088375" y="2003800"/>
            <a:ext cx="430800" cy="21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1" name="Google Shape;451;p22"/>
          <p:cNvCxnSpPr/>
          <p:nvPr/>
        </p:nvCxnSpPr>
        <p:spPr>
          <a:xfrm>
            <a:off x="4306150" y="2002750"/>
            <a:ext cx="430800" cy="21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2" name="Google Shape;452;p22"/>
          <p:cNvCxnSpPr/>
          <p:nvPr/>
        </p:nvCxnSpPr>
        <p:spPr>
          <a:xfrm>
            <a:off x="6296650" y="2003800"/>
            <a:ext cx="430800" cy="21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53" name="Google Shape;453;p22"/>
          <p:cNvSpPr/>
          <p:nvPr/>
        </p:nvSpPr>
        <p:spPr>
          <a:xfrm>
            <a:off x="4803425" y="3420475"/>
            <a:ext cx="1411500" cy="9234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Signal extraction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4" name="Google Shape;454;p22"/>
          <p:cNvCxnSpPr/>
          <p:nvPr/>
        </p:nvCxnSpPr>
        <p:spPr>
          <a:xfrm>
            <a:off x="7700875" y="2757850"/>
            <a:ext cx="1800" cy="3936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55" name="Google Shape;455;p22"/>
          <p:cNvSpPr/>
          <p:nvPr/>
        </p:nvSpPr>
        <p:spPr>
          <a:xfrm>
            <a:off x="2747775" y="1542100"/>
            <a:ext cx="1411500" cy="923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Preprocessing</a:t>
            </a:r>
            <a:endParaRPr b="0" i="0" sz="13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" sz="9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Normalization</a:t>
            </a:r>
            <a:endParaRPr b="0" i="1" sz="9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400"/>
              </a:spcBef>
              <a:spcAft>
                <a:spcPts val="3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" sz="9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Gaussian Blur</a:t>
            </a:r>
            <a:endParaRPr b="0" i="1" sz="9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22"/>
          <p:cNvSpPr/>
          <p:nvPr/>
        </p:nvSpPr>
        <p:spPr>
          <a:xfrm>
            <a:off x="6938500" y="3420475"/>
            <a:ext cx="1538400" cy="9234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ROI detection</a:t>
            </a:r>
            <a:endParaRPr b="0" i="0" sz="13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400"/>
              </a:spcBef>
              <a:spcAft>
                <a:spcPts val="3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" sz="9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Circle detection</a:t>
            </a:r>
            <a:endParaRPr b="0" i="1" sz="8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7" name="Google Shape;457;p22"/>
          <p:cNvCxnSpPr/>
          <p:nvPr/>
        </p:nvCxnSpPr>
        <p:spPr>
          <a:xfrm rot="10800000">
            <a:off x="4264338" y="3881125"/>
            <a:ext cx="430800" cy="2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8" name="Google Shape;458;p22"/>
          <p:cNvCxnSpPr/>
          <p:nvPr/>
        </p:nvCxnSpPr>
        <p:spPr>
          <a:xfrm rot="10800000">
            <a:off x="6363113" y="3881125"/>
            <a:ext cx="430800" cy="21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459" name="Google Shape;459;p22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>
            <a:off x="2528813" y="3033175"/>
            <a:ext cx="1652650" cy="1657699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22"/>
          <p:cNvSpPr txBox="1"/>
          <p:nvPr/>
        </p:nvSpPr>
        <p:spPr>
          <a:xfrm>
            <a:off x="2933125" y="4614675"/>
            <a:ext cx="89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r>
              <a:rPr b="1" i="0" lang="en" sz="14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14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026ac9ba72_0_1"/>
          <p:cNvSpPr txBox="1"/>
          <p:nvPr>
            <p:ph type="title"/>
          </p:nvPr>
        </p:nvSpPr>
        <p:spPr>
          <a:xfrm>
            <a:off x="571450" y="432675"/>
            <a:ext cx="7431600" cy="38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Signal extraction</a:t>
            </a:r>
            <a:endParaRPr/>
          </a:p>
        </p:txBody>
      </p:sp>
      <p:pic>
        <p:nvPicPr>
          <p:cNvPr id="466" name="Google Shape;466;g2026ac9ba72_0_1" title="video_presentatio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475" y="955475"/>
            <a:ext cx="70642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4"/>
          <p:cNvSpPr txBox="1"/>
          <p:nvPr>
            <p:ph type="title"/>
          </p:nvPr>
        </p:nvSpPr>
        <p:spPr>
          <a:xfrm>
            <a:off x="647650" y="432675"/>
            <a:ext cx="74316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Summary of my internship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24"/>
          <p:cNvSpPr txBox="1"/>
          <p:nvPr>
            <p:ph idx="2" type="body"/>
          </p:nvPr>
        </p:nvSpPr>
        <p:spPr>
          <a:xfrm>
            <a:off x="270725" y="1074175"/>
            <a:ext cx="4086300" cy="3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We evaluated a total of 99 samples and proposed method was robust enough to detect ROI in all cases</a:t>
            </a:r>
            <a:endParaRPr/>
          </a:p>
          <a:p>
            <a:pPr indent="-3048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Used this algorithm to characterize Smartminilab device</a:t>
            </a:r>
            <a:endParaRPr/>
          </a:p>
          <a:p>
            <a:pPr indent="-3048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Same approach can be used for different project that uses image processing technique in detecting patterns from the test strip</a:t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400"/>
              </a:spcBef>
              <a:spcAft>
                <a:spcPts val="300"/>
              </a:spcAft>
              <a:buSzPts val="1200"/>
              <a:buNone/>
            </a:pPr>
            <a:r>
              <a:t/>
            </a:r>
            <a:endParaRPr/>
          </a:p>
        </p:txBody>
      </p:sp>
      <p:pic>
        <p:nvPicPr>
          <p:cNvPr id="473" name="Google Shape;47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2538" y="1117563"/>
            <a:ext cx="3798564" cy="2908386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24"/>
          <p:cNvSpPr txBox="1"/>
          <p:nvPr/>
        </p:nvSpPr>
        <p:spPr>
          <a:xfrm>
            <a:off x="6415151" y="4020250"/>
            <a:ext cx="88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Frames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24"/>
          <p:cNvSpPr txBox="1"/>
          <p:nvPr/>
        </p:nvSpPr>
        <p:spPr>
          <a:xfrm rot="-5400000">
            <a:off x="4600500" y="2412024"/>
            <a:ext cx="76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Signals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/>
          <p:nvPr>
            <p:ph idx="4294967295" type="title"/>
          </p:nvPr>
        </p:nvSpPr>
        <p:spPr>
          <a:xfrm>
            <a:off x="495250" y="432675"/>
            <a:ext cx="74316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Data collection and signal extraction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2701" y="3595600"/>
            <a:ext cx="3530099" cy="13978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6"/>
          <p:cNvSpPr txBox="1"/>
          <p:nvPr/>
        </p:nvSpPr>
        <p:spPr>
          <a:xfrm>
            <a:off x="4714900" y="2148540"/>
            <a:ext cx="88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Raw images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6"/>
          <p:cNvSpPr txBox="1"/>
          <p:nvPr/>
        </p:nvSpPr>
        <p:spPr>
          <a:xfrm>
            <a:off x="336706" y="2091466"/>
            <a:ext cx="102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ROI detection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" name="Google Shape;97;p6"/>
          <p:cNvCxnSpPr/>
          <p:nvPr/>
        </p:nvCxnSpPr>
        <p:spPr>
          <a:xfrm>
            <a:off x="1584350" y="2649450"/>
            <a:ext cx="0" cy="643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8" name="Google Shape;98;p6"/>
          <p:cNvCxnSpPr/>
          <p:nvPr/>
        </p:nvCxnSpPr>
        <p:spPr>
          <a:xfrm rot="10800000">
            <a:off x="3049200" y="1850050"/>
            <a:ext cx="1018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9" name="Google Shape;99;p6"/>
          <p:cNvCxnSpPr/>
          <p:nvPr/>
        </p:nvCxnSpPr>
        <p:spPr>
          <a:xfrm rot="10800000">
            <a:off x="5878425" y="2753000"/>
            <a:ext cx="0" cy="611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00" name="Google Shape;10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58420" y="1129041"/>
            <a:ext cx="1057395" cy="109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64239" y="1329528"/>
            <a:ext cx="1057395" cy="109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579" y="1119469"/>
            <a:ext cx="1024612" cy="1047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4384" y="1269237"/>
            <a:ext cx="1024612" cy="1047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0213" y="1442667"/>
            <a:ext cx="1024612" cy="1047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9755" y="1480834"/>
            <a:ext cx="1057395" cy="109792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6"/>
          <p:cNvSpPr/>
          <p:nvPr/>
        </p:nvSpPr>
        <p:spPr>
          <a:xfrm>
            <a:off x="1441392" y="1701068"/>
            <a:ext cx="537600" cy="531000"/>
          </a:xfrm>
          <a:prstGeom prst="ellipse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6"/>
          <p:cNvSpPr txBox="1"/>
          <p:nvPr/>
        </p:nvSpPr>
        <p:spPr>
          <a:xfrm>
            <a:off x="1164380" y="5083060"/>
            <a:ext cx="90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6"/>
          <p:cNvSpPr txBox="1"/>
          <p:nvPr/>
        </p:nvSpPr>
        <p:spPr>
          <a:xfrm>
            <a:off x="1251715" y="4541928"/>
            <a:ext cx="90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Frames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6"/>
          <p:cNvSpPr txBox="1"/>
          <p:nvPr/>
        </p:nvSpPr>
        <p:spPr>
          <a:xfrm rot="-5272367">
            <a:off x="64599" y="3692585"/>
            <a:ext cx="727401" cy="3693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Signal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9151" y="3265013"/>
            <a:ext cx="2394849" cy="1398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026ac9ba72_0_9"/>
          <p:cNvSpPr txBox="1"/>
          <p:nvPr>
            <p:ph type="title"/>
          </p:nvPr>
        </p:nvSpPr>
        <p:spPr>
          <a:xfrm>
            <a:off x="571450" y="432675"/>
            <a:ext cx="80784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Vision of the Universal Functional Disposal (UniFudi) Project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</p:txBody>
      </p:sp>
      <p:pic>
        <p:nvPicPr>
          <p:cNvPr id="485" name="Google Shape;485;g2026ac9ba72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514724" y="1888226"/>
            <a:ext cx="3399405" cy="21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g2026ac9ba72_0_9"/>
          <p:cNvPicPr preferRelativeResize="0"/>
          <p:nvPr/>
        </p:nvPicPr>
        <p:blipFill rotWithShape="1">
          <a:blip r:embed="rId4">
            <a:alphaModFix/>
          </a:blip>
          <a:srcRect b="8357" l="1372" r="1284" t="0"/>
          <a:stretch/>
        </p:blipFill>
        <p:spPr>
          <a:xfrm rot="10800000">
            <a:off x="4921477" y="3441325"/>
            <a:ext cx="3648548" cy="124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g2026ac9ba72_0_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01731" y="2527976"/>
            <a:ext cx="3748268" cy="199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g2026ac9ba72_0_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44699" y="1688960"/>
            <a:ext cx="545185" cy="763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026ac9ba72_0_17"/>
          <p:cNvSpPr txBox="1"/>
          <p:nvPr>
            <p:ph type="title"/>
          </p:nvPr>
        </p:nvSpPr>
        <p:spPr>
          <a:xfrm>
            <a:off x="571450" y="432675"/>
            <a:ext cx="74316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Smart Mini Lab Gen 3 - Overview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</p:txBody>
      </p:sp>
      <p:pic>
        <p:nvPicPr>
          <p:cNvPr id="494" name="Google Shape;494;g2026ac9ba72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450" y="1467983"/>
            <a:ext cx="8001099" cy="2991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026ac9ba72_0_22"/>
          <p:cNvSpPr txBox="1"/>
          <p:nvPr/>
        </p:nvSpPr>
        <p:spPr>
          <a:xfrm>
            <a:off x="571450" y="506675"/>
            <a:ext cx="743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Exemplary measurement procedure at UniFudi project 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0" name="Google Shape;500;g2026ac9ba72_0_22"/>
          <p:cNvGrpSpPr/>
          <p:nvPr/>
        </p:nvGrpSpPr>
        <p:grpSpPr>
          <a:xfrm>
            <a:off x="613525" y="2634678"/>
            <a:ext cx="1891846" cy="1964323"/>
            <a:chOff x="217243" y="2664226"/>
            <a:chExt cx="1766100" cy="1243085"/>
          </a:xfrm>
        </p:grpSpPr>
        <p:sp>
          <p:nvSpPr>
            <p:cNvPr id="501" name="Google Shape;501;g2026ac9ba72_0_22"/>
            <p:cNvSpPr txBox="1"/>
            <p:nvPr/>
          </p:nvSpPr>
          <p:spPr>
            <a:xfrm>
              <a:off x="217243" y="2664226"/>
              <a:ext cx="1766100" cy="29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Start</a:t>
              </a:r>
              <a:endParaRPr b="1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2" name="Google Shape;502;g2026ac9ba72_0_22"/>
            <p:cNvSpPr txBox="1"/>
            <p:nvPr/>
          </p:nvSpPr>
          <p:spPr>
            <a:xfrm>
              <a:off x="217243" y="3029511"/>
              <a:ext cx="1766100" cy="87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21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Char char="●"/>
              </a:pPr>
              <a:r>
                <a:rPr b="0" i="0" lang="en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Temperature control with peltier elements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921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Char char="●"/>
              </a:pPr>
              <a:r>
                <a:rPr b="0" i="0" lang="en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Place Teststrip in Smart Mini Lab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03" name="Google Shape;503;g2026ac9ba72_0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9647" y="1773210"/>
            <a:ext cx="521242" cy="5212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4" name="Google Shape;504;g2026ac9ba72_0_22"/>
          <p:cNvGrpSpPr/>
          <p:nvPr/>
        </p:nvGrpSpPr>
        <p:grpSpPr>
          <a:xfrm>
            <a:off x="5991649" y="2713351"/>
            <a:ext cx="1795911" cy="2052816"/>
            <a:chOff x="3971046" y="2855054"/>
            <a:chExt cx="1537200" cy="1270779"/>
          </a:xfrm>
        </p:grpSpPr>
        <p:sp>
          <p:nvSpPr>
            <p:cNvPr id="505" name="Google Shape;505;g2026ac9ba72_0_22"/>
            <p:cNvSpPr txBox="1"/>
            <p:nvPr/>
          </p:nvSpPr>
          <p:spPr>
            <a:xfrm>
              <a:off x="3971046" y="2855054"/>
              <a:ext cx="1537200" cy="24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Measurement</a:t>
              </a:r>
              <a:endParaRPr b="1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6" name="Google Shape;506;g2026ac9ba72_0_22"/>
            <p:cNvSpPr txBox="1"/>
            <p:nvPr/>
          </p:nvSpPr>
          <p:spPr>
            <a:xfrm>
              <a:off x="3971046" y="3183533"/>
              <a:ext cx="1537200" cy="9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21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Char char="●"/>
              </a:pPr>
              <a:r>
                <a:rPr b="0" i="0" lang="en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Sample transport to Reaction Pad with manual control of micropump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921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Char char="●"/>
              </a:pPr>
              <a:r>
                <a:rPr b="0" i="0" lang="en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 collection with camera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7" name="Google Shape;507;g2026ac9ba72_0_22"/>
          <p:cNvGrpSpPr/>
          <p:nvPr/>
        </p:nvGrpSpPr>
        <p:grpSpPr>
          <a:xfrm>
            <a:off x="3145399" y="2634705"/>
            <a:ext cx="2038778" cy="2183200"/>
            <a:chOff x="1462045" y="2664224"/>
            <a:chExt cx="1656600" cy="1532608"/>
          </a:xfrm>
        </p:grpSpPr>
        <p:sp>
          <p:nvSpPr>
            <p:cNvPr id="508" name="Google Shape;508;g2026ac9ba72_0_22"/>
            <p:cNvSpPr txBox="1"/>
            <p:nvPr/>
          </p:nvSpPr>
          <p:spPr>
            <a:xfrm>
              <a:off x="1581323" y="2664224"/>
              <a:ext cx="1537200" cy="32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" sz="1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Endogenous interferents</a:t>
              </a:r>
              <a:endParaRPr b="1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9" name="Google Shape;509;g2026ac9ba72_0_22"/>
            <p:cNvSpPr txBox="1"/>
            <p:nvPr/>
          </p:nvSpPr>
          <p:spPr>
            <a:xfrm>
              <a:off x="1462045" y="3091932"/>
              <a:ext cx="1656600" cy="110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21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Char char="●"/>
              </a:pPr>
              <a:r>
                <a:rPr b="0" i="0" lang="en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Sample transport to PreReaction Pad with manual control of micropump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921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Char char="●"/>
              </a:pPr>
              <a:r>
                <a:rPr b="0" i="0" lang="en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Incubation for interferent degradation</a:t>
              </a:r>
              <a:endParaRPr b="0" i="0" sz="8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10" name="Google Shape;510;g2026ac9ba72_0_22"/>
          <p:cNvPicPr preferRelativeResize="0"/>
          <p:nvPr/>
        </p:nvPicPr>
        <p:blipFill rotWithShape="1">
          <a:blip r:embed="rId4">
            <a:alphaModFix/>
          </a:blip>
          <a:srcRect b="26224" l="0" r="4049" t="4011"/>
          <a:stretch/>
        </p:blipFill>
        <p:spPr>
          <a:xfrm>
            <a:off x="613518" y="1447346"/>
            <a:ext cx="1891825" cy="1031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g2026ac9ba72_0_22"/>
          <p:cNvPicPr preferRelativeResize="0"/>
          <p:nvPr/>
        </p:nvPicPr>
        <p:blipFill rotWithShape="1">
          <a:blip r:embed="rId5">
            <a:alphaModFix/>
          </a:blip>
          <a:srcRect b="38393" l="652" r="28450" t="5793"/>
          <a:stretch/>
        </p:blipFill>
        <p:spPr>
          <a:xfrm>
            <a:off x="6040209" y="1548553"/>
            <a:ext cx="1747241" cy="10316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2" name="Google Shape;512;g2026ac9ba72_0_22"/>
          <p:cNvCxnSpPr/>
          <p:nvPr/>
        </p:nvCxnSpPr>
        <p:spPr>
          <a:xfrm>
            <a:off x="3035300" y="2030000"/>
            <a:ext cx="510600" cy="7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13" name="Google Shape;513;g2026ac9ba72_0_22"/>
          <p:cNvCxnSpPr/>
          <p:nvPr/>
        </p:nvCxnSpPr>
        <p:spPr>
          <a:xfrm>
            <a:off x="5101450" y="2030000"/>
            <a:ext cx="510600" cy="7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7"/>
          <p:cNvSpPr txBox="1"/>
          <p:nvPr>
            <p:ph idx="1" type="body"/>
          </p:nvPr>
        </p:nvSpPr>
        <p:spPr>
          <a:xfrm flipH="1">
            <a:off x="571450" y="1442675"/>
            <a:ext cx="3926700" cy="3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50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9" name="Google Shape;519;p27"/>
          <p:cNvSpPr txBox="1"/>
          <p:nvPr>
            <p:ph idx="2" type="body"/>
          </p:nvPr>
        </p:nvSpPr>
        <p:spPr>
          <a:xfrm flipH="1">
            <a:off x="4869300" y="1442675"/>
            <a:ext cx="3926700" cy="3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50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0" name="Google Shape;520;p27"/>
          <p:cNvSpPr txBox="1"/>
          <p:nvPr>
            <p:ph idx="3" type="subTitle"/>
          </p:nvPr>
        </p:nvSpPr>
        <p:spPr>
          <a:xfrm>
            <a:off x="571450" y="813600"/>
            <a:ext cx="74316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</p:txBody>
      </p:sp>
      <p:sp>
        <p:nvSpPr>
          <p:cNvPr id="521" name="Google Shape;521;p27"/>
          <p:cNvSpPr txBox="1"/>
          <p:nvPr>
            <p:ph type="title"/>
          </p:nvPr>
        </p:nvSpPr>
        <p:spPr>
          <a:xfrm>
            <a:off x="571450" y="432675"/>
            <a:ext cx="74316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</p:txBody>
      </p:sp>
      <p:pic>
        <p:nvPicPr>
          <p:cNvPr id="522" name="Google Shape;52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850" y="1855288"/>
            <a:ext cx="7534275" cy="24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8"/>
          <p:cNvSpPr txBox="1"/>
          <p:nvPr>
            <p:ph type="title"/>
          </p:nvPr>
        </p:nvSpPr>
        <p:spPr>
          <a:xfrm>
            <a:off x="571450" y="432675"/>
            <a:ext cx="74316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Why ROI detection is necessary?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300" y="1610094"/>
            <a:ext cx="1348925" cy="134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53630" y="1657254"/>
            <a:ext cx="1348925" cy="134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60317" y="1657254"/>
            <a:ext cx="1348925" cy="134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46943" y="1635903"/>
            <a:ext cx="1348925" cy="134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90651" y="3551187"/>
            <a:ext cx="1348925" cy="134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8"/>
          <p:cNvSpPr/>
          <p:nvPr/>
        </p:nvSpPr>
        <p:spPr>
          <a:xfrm>
            <a:off x="4938403" y="499630"/>
            <a:ext cx="578100" cy="612600"/>
          </a:xfrm>
          <a:prstGeom prst="ellipse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8"/>
          <p:cNvSpPr/>
          <p:nvPr/>
        </p:nvSpPr>
        <p:spPr>
          <a:xfrm>
            <a:off x="7131227" y="2080172"/>
            <a:ext cx="578100" cy="612600"/>
          </a:xfrm>
          <a:prstGeom prst="ellipse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8"/>
          <p:cNvSpPr/>
          <p:nvPr/>
        </p:nvSpPr>
        <p:spPr>
          <a:xfrm>
            <a:off x="5117675" y="1893347"/>
            <a:ext cx="578100" cy="612600"/>
          </a:xfrm>
          <a:prstGeom prst="ellipse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" name="Google Shape;124;p8"/>
          <p:cNvCxnSpPr/>
          <p:nvPr/>
        </p:nvCxnSpPr>
        <p:spPr>
          <a:xfrm flipH="1" rot="10800000">
            <a:off x="580215" y="1443202"/>
            <a:ext cx="6975900" cy="8700"/>
          </a:xfrm>
          <a:prstGeom prst="straightConnector1">
            <a:avLst/>
          </a:prstGeom>
          <a:noFill/>
          <a:ln cap="flat" cmpd="sng" w="19050">
            <a:solidFill>
              <a:srgbClr val="29292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5" name="Google Shape;125;p8"/>
          <p:cNvSpPr txBox="1"/>
          <p:nvPr/>
        </p:nvSpPr>
        <p:spPr>
          <a:xfrm>
            <a:off x="1990050" y="1106975"/>
            <a:ext cx="4441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Increasing complexity due to  change of ROI positions 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8"/>
          <p:cNvSpPr/>
          <p:nvPr/>
        </p:nvSpPr>
        <p:spPr>
          <a:xfrm>
            <a:off x="2888420" y="2134904"/>
            <a:ext cx="578100" cy="612600"/>
          </a:xfrm>
          <a:prstGeom prst="ellipse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53082" y="3551176"/>
            <a:ext cx="1348925" cy="134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514512" y="3551199"/>
            <a:ext cx="1348925" cy="134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91014" y="3551187"/>
            <a:ext cx="1348925" cy="134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8"/>
          <p:cNvSpPr txBox="1"/>
          <p:nvPr/>
        </p:nvSpPr>
        <p:spPr>
          <a:xfrm>
            <a:off x="1244900" y="3088550"/>
            <a:ext cx="6219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Increasing complexity due low signal, uneven edges, unequal sizes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1" name="Google Shape;131;p8"/>
          <p:cNvCxnSpPr/>
          <p:nvPr/>
        </p:nvCxnSpPr>
        <p:spPr>
          <a:xfrm>
            <a:off x="648501" y="3425850"/>
            <a:ext cx="6915000" cy="22800"/>
          </a:xfrm>
          <a:prstGeom prst="straightConnector1">
            <a:avLst/>
          </a:prstGeom>
          <a:noFill/>
          <a:ln cap="flat" cmpd="sng" w="19050">
            <a:solidFill>
              <a:srgbClr val="29292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2" name="Google Shape;132;p8"/>
          <p:cNvSpPr/>
          <p:nvPr/>
        </p:nvSpPr>
        <p:spPr>
          <a:xfrm>
            <a:off x="6540913" y="3919451"/>
            <a:ext cx="578100" cy="612600"/>
          </a:xfrm>
          <a:prstGeom prst="ellipse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8"/>
          <p:cNvSpPr/>
          <p:nvPr/>
        </p:nvSpPr>
        <p:spPr>
          <a:xfrm>
            <a:off x="4623383" y="4030238"/>
            <a:ext cx="578100" cy="612600"/>
          </a:xfrm>
          <a:prstGeom prst="ellipse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8"/>
          <p:cNvSpPr/>
          <p:nvPr/>
        </p:nvSpPr>
        <p:spPr>
          <a:xfrm>
            <a:off x="2938223" y="4028176"/>
            <a:ext cx="578100" cy="612600"/>
          </a:xfrm>
          <a:prstGeom prst="ellipse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8"/>
          <p:cNvSpPr/>
          <p:nvPr/>
        </p:nvSpPr>
        <p:spPr>
          <a:xfrm>
            <a:off x="799211" y="4030238"/>
            <a:ext cx="578100" cy="612600"/>
          </a:xfrm>
          <a:prstGeom prst="ellipse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"/>
          <p:cNvSpPr txBox="1"/>
          <p:nvPr>
            <p:ph type="title"/>
          </p:nvPr>
        </p:nvSpPr>
        <p:spPr>
          <a:xfrm>
            <a:off x="571450" y="432675"/>
            <a:ext cx="74316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Framework developed during my internship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825" y="1284134"/>
            <a:ext cx="923400" cy="9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225" y="1436534"/>
            <a:ext cx="923400" cy="9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8625" y="1588934"/>
            <a:ext cx="890575" cy="8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025" y="1741334"/>
            <a:ext cx="890575" cy="8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9"/>
          <p:cNvSpPr txBox="1"/>
          <p:nvPr/>
        </p:nvSpPr>
        <p:spPr>
          <a:xfrm>
            <a:off x="852425" y="2605334"/>
            <a:ext cx="1354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Raw images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9"/>
          <p:cNvSpPr/>
          <p:nvPr/>
        </p:nvSpPr>
        <p:spPr>
          <a:xfrm>
            <a:off x="4887250" y="1555759"/>
            <a:ext cx="1411500" cy="923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Segmentation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Erosion</a:t>
            </a:r>
            <a:endParaRPr b="0" i="1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400"/>
              </a:spcBef>
              <a:spcAft>
                <a:spcPts val="3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Otsu thresholding</a:t>
            </a:r>
            <a:endParaRPr b="0" i="1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9"/>
          <p:cNvSpPr/>
          <p:nvPr/>
        </p:nvSpPr>
        <p:spPr>
          <a:xfrm>
            <a:off x="6938500" y="1555759"/>
            <a:ext cx="1538400" cy="923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Post-processing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Morphological closing</a:t>
            </a:r>
            <a:endParaRPr b="0" i="1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400"/>
              </a:spcBef>
              <a:spcAft>
                <a:spcPts val="3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Canny edge detection</a:t>
            </a:r>
            <a:endParaRPr b="0" i="1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" name="Google Shape;148;p9"/>
          <p:cNvCxnSpPr/>
          <p:nvPr/>
        </p:nvCxnSpPr>
        <p:spPr>
          <a:xfrm>
            <a:off x="2164575" y="2016409"/>
            <a:ext cx="430800" cy="2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9" name="Google Shape;149;p9"/>
          <p:cNvCxnSpPr/>
          <p:nvPr/>
        </p:nvCxnSpPr>
        <p:spPr>
          <a:xfrm>
            <a:off x="4306150" y="2015359"/>
            <a:ext cx="430800" cy="2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0" name="Google Shape;150;p9"/>
          <p:cNvCxnSpPr/>
          <p:nvPr/>
        </p:nvCxnSpPr>
        <p:spPr>
          <a:xfrm>
            <a:off x="6372850" y="2016409"/>
            <a:ext cx="430800" cy="2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1" name="Google Shape;151;p9"/>
          <p:cNvSpPr/>
          <p:nvPr/>
        </p:nvSpPr>
        <p:spPr>
          <a:xfrm>
            <a:off x="4879625" y="3356884"/>
            <a:ext cx="1411500" cy="923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Signal extraction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2" name="Google Shape;152;p9"/>
          <p:cNvCxnSpPr/>
          <p:nvPr/>
        </p:nvCxnSpPr>
        <p:spPr>
          <a:xfrm>
            <a:off x="7853275" y="2694259"/>
            <a:ext cx="1800" cy="393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3" name="Google Shape;153;p9"/>
          <p:cNvSpPr/>
          <p:nvPr/>
        </p:nvSpPr>
        <p:spPr>
          <a:xfrm>
            <a:off x="2823975" y="1554709"/>
            <a:ext cx="1411500" cy="923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Preprocessing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Normalization</a:t>
            </a:r>
            <a:endParaRPr b="0" i="1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400"/>
              </a:spcBef>
              <a:spcAft>
                <a:spcPts val="3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Gaussian Blur</a:t>
            </a:r>
            <a:endParaRPr b="0" i="1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9"/>
          <p:cNvSpPr/>
          <p:nvPr/>
        </p:nvSpPr>
        <p:spPr>
          <a:xfrm>
            <a:off x="6938500" y="3356884"/>
            <a:ext cx="1538400" cy="923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ROI detection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400"/>
              </a:spcBef>
              <a:spcAft>
                <a:spcPts val="3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Circle detection</a:t>
            </a:r>
            <a:endParaRPr b="0" i="1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5" name="Google Shape;155;p9"/>
          <p:cNvCxnSpPr/>
          <p:nvPr/>
        </p:nvCxnSpPr>
        <p:spPr>
          <a:xfrm rot="10800000">
            <a:off x="4340538" y="3817534"/>
            <a:ext cx="430800" cy="2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6" name="Google Shape;156;p9"/>
          <p:cNvCxnSpPr/>
          <p:nvPr/>
        </p:nvCxnSpPr>
        <p:spPr>
          <a:xfrm rot="10800000">
            <a:off x="6439313" y="3817534"/>
            <a:ext cx="430800" cy="2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7" name="Google Shape;157;p9"/>
          <p:cNvSpPr txBox="1"/>
          <p:nvPr/>
        </p:nvSpPr>
        <p:spPr>
          <a:xfrm>
            <a:off x="3087744" y="4537930"/>
            <a:ext cx="81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60550" y="3137905"/>
            <a:ext cx="1471725" cy="14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/>
          <p:nvPr>
            <p:ph type="title"/>
          </p:nvPr>
        </p:nvSpPr>
        <p:spPr>
          <a:xfrm>
            <a:off x="571450" y="356475"/>
            <a:ext cx="74316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Step 1: Image preprocessing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</p:txBody>
      </p:sp>
      <p:pic>
        <p:nvPicPr>
          <p:cNvPr id="164" name="Google Shape;16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625" y="1500125"/>
            <a:ext cx="923400" cy="9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025" y="1652525"/>
            <a:ext cx="923400" cy="9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2425" y="1804925"/>
            <a:ext cx="890575" cy="8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4825" y="1957325"/>
            <a:ext cx="890575" cy="8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0"/>
          <p:cNvSpPr txBox="1"/>
          <p:nvPr/>
        </p:nvSpPr>
        <p:spPr>
          <a:xfrm>
            <a:off x="776225" y="2821325"/>
            <a:ext cx="1354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Raw images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0"/>
          <p:cNvSpPr/>
          <p:nvPr/>
        </p:nvSpPr>
        <p:spPr>
          <a:xfrm>
            <a:off x="4811050" y="1771750"/>
            <a:ext cx="1411500" cy="923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Segmentation</a:t>
            </a:r>
            <a:endParaRPr b="0" i="0" sz="13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" sz="9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Erosion</a:t>
            </a:r>
            <a:endParaRPr b="0" i="1" sz="9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400"/>
              </a:spcBef>
              <a:spcAft>
                <a:spcPts val="3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" sz="9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Otsu thresholding</a:t>
            </a:r>
            <a:endParaRPr b="0" i="1" sz="9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0"/>
          <p:cNvSpPr/>
          <p:nvPr/>
        </p:nvSpPr>
        <p:spPr>
          <a:xfrm>
            <a:off x="6862300" y="1771750"/>
            <a:ext cx="1538400" cy="923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Post-processing</a:t>
            </a:r>
            <a:endParaRPr b="0" i="0" sz="13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" sz="9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Morphological closing</a:t>
            </a:r>
            <a:endParaRPr b="0" i="1" sz="9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400"/>
              </a:spcBef>
              <a:spcAft>
                <a:spcPts val="3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" sz="9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Canny edge detection</a:t>
            </a:r>
            <a:endParaRPr b="0" i="1" sz="8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" name="Google Shape;171;p10"/>
          <p:cNvCxnSpPr/>
          <p:nvPr/>
        </p:nvCxnSpPr>
        <p:spPr>
          <a:xfrm>
            <a:off x="2088375" y="2232400"/>
            <a:ext cx="430800" cy="2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2" name="Google Shape;172;p10"/>
          <p:cNvCxnSpPr/>
          <p:nvPr/>
        </p:nvCxnSpPr>
        <p:spPr>
          <a:xfrm>
            <a:off x="4306150" y="2231350"/>
            <a:ext cx="430800" cy="21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3" name="Google Shape;173;p10"/>
          <p:cNvCxnSpPr/>
          <p:nvPr/>
        </p:nvCxnSpPr>
        <p:spPr>
          <a:xfrm>
            <a:off x="6296650" y="2232400"/>
            <a:ext cx="430800" cy="21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4" name="Google Shape;174;p10"/>
          <p:cNvSpPr/>
          <p:nvPr/>
        </p:nvSpPr>
        <p:spPr>
          <a:xfrm>
            <a:off x="4803425" y="3496675"/>
            <a:ext cx="1411500" cy="923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Signal extraction</a:t>
            </a:r>
            <a:endParaRPr b="0" i="0" sz="13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5" name="Google Shape;175;p10"/>
          <p:cNvCxnSpPr/>
          <p:nvPr/>
        </p:nvCxnSpPr>
        <p:spPr>
          <a:xfrm>
            <a:off x="7777075" y="2910250"/>
            <a:ext cx="1800" cy="3936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6" name="Google Shape;176;p10"/>
          <p:cNvSpPr/>
          <p:nvPr/>
        </p:nvSpPr>
        <p:spPr>
          <a:xfrm>
            <a:off x="2747775" y="1770700"/>
            <a:ext cx="1411500" cy="9234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Preprocessing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Normalization</a:t>
            </a:r>
            <a:endParaRPr b="0" i="1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400"/>
              </a:spcBef>
              <a:spcAft>
                <a:spcPts val="3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Gaussian Blur</a:t>
            </a:r>
            <a:endParaRPr b="0" i="1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0"/>
          <p:cNvSpPr/>
          <p:nvPr/>
        </p:nvSpPr>
        <p:spPr>
          <a:xfrm>
            <a:off x="6862300" y="3496675"/>
            <a:ext cx="1538400" cy="923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ROI detection</a:t>
            </a:r>
            <a:endParaRPr b="0" i="0" sz="13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400"/>
              </a:spcBef>
              <a:spcAft>
                <a:spcPts val="3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" sz="9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Circle detection</a:t>
            </a:r>
            <a:endParaRPr b="0" i="1" sz="8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8" name="Google Shape;178;p10"/>
          <p:cNvCxnSpPr/>
          <p:nvPr/>
        </p:nvCxnSpPr>
        <p:spPr>
          <a:xfrm rot="10800000">
            <a:off x="4264338" y="3957325"/>
            <a:ext cx="430800" cy="21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7150" rotWithShape="0" algn="bl" dir="5400000" dist="19050">
              <a:srgbClr val="CCCCCC">
                <a:alpha val="33725"/>
              </a:srgbClr>
            </a:outerShdw>
          </a:effectLst>
        </p:spPr>
      </p:cxnSp>
      <p:cxnSp>
        <p:nvCxnSpPr>
          <p:cNvPr id="179" name="Google Shape;179;p10"/>
          <p:cNvCxnSpPr/>
          <p:nvPr/>
        </p:nvCxnSpPr>
        <p:spPr>
          <a:xfrm rot="10800000">
            <a:off x="6363113" y="3957325"/>
            <a:ext cx="430800" cy="21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0" name="Google Shape;180;p10"/>
          <p:cNvSpPr txBox="1"/>
          <p:nvPr>
            <p:ph idx="1" type="subTitle"/>
          </p:nvPr>
        </p:nvSpPr>
        <p:spPr>
          <a:xfrm>
            <a:off x="571450" y="813600"/>
            <a:ext cx="7936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">
                <a:solidFill>
                  <a:srgbClr val="292929"/>
                </a:solidFill>
              </a:rPr>
              <a:t>Converting image to more suitable form that can be used for producing more suitable results</a:t>
            </a:r>
            <a:endParaRPr>
              <a:solidFill>
                <a:srgbClr val="292929"/>
              </a:solidFill>
            </a:endParaRPr>
          </a:p>
        </p:txBody>
      </p:sp>
      <p:pic>
        <p:nvPicPr>
          <p:cNvPr id="181" name="Google Shape;181;p10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>
            <a:off x="2579625" y="3133225"/>
            <a:ext cx="1652650" cy="16576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CCCCCC">
                <a:alpha val="33725"/>
              </a:srgbClr>
            </a:outerShdw>
          </a:effectLst>
        </p:spPr>
      </p:pic>
      <p:sp>
        <p:nvSpPr>
          <p:cNvPr id="182" name="Google Shape;182;p10"/>
          <p:cNvSpPr txBox="1"/>
          <p:nvPr/>
        </p:nvSpPr>
        <p:spPr>
          <a:xfrm>
            <a:off x="3070750" y="4638525"/>
            <a:ext cx="8136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CCCCCC">
                <a:alpha val="33725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r>
              <a:rPr b="0" i="0" lang="en" sz="14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"/>
          <p:cNvSpPr txBox="1"/>
          <p:nvPr>
            <p:ph idx="4294967295" type="title"/>
          </p:nvPr>
        </p:nvSpPr>
        <p:spPr>
          <a:xfrm>
            <a:off x="571450" y="432675"/>
            <a:ext cx="74316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1851"/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Preprocessing: Image Normalization to enhance Signal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         </a:t>
            </a:r>
            <a:endParaRPr/>
          </a:p>
        </p:txBody>
      </p:sp>
      <p:sp>
        <p:nvSpPr>
          <p:cNvPr id="188" name="Google Shape;188;p11"/>
          <p:cNvSpPr txBox="1"/>
          <p:nvPr>
            <p:ph idx="1" type="body"/>
          </p:nvPr>
        </p:nvSpPr>
        <p:spPr>
          <a:xfrm flipH="1">
            <a:off x="2599275" y="1118200"/>
            <a:ext cx="2801700" cy="3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Frames obtained by the camera are normalized w.r.t. the initial reﬂectivity prior to the start of the chemical reaction</a:t>
            </a:r>
            <a:endParaRPr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To this end, a set of calibration frames are recorded before the chemical reaction starts</a:t>
            </a:r>
            <a:endParaRPr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Dark frames/light frames </a:t>
            </a:r>
            <a:r>
              <a:rPr lang="en"/>
              <a:t>obtained prior to the insertion of the test strip into the device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without/with</a:t>
            </a:r>
            <a:r>
              <a:rPr lang="en"/>
              <a:t>  illuminating the LEDs </a:t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300"/>
              </a:spcBef>
              <a:spcAft>
                <a:spcPts val="500"/>
              </a:spcAft>
              <a:buSzPts val="1400"/>
              <a:buNone/>
            </a:pPr>
            <a:r>
              <a:rPr lang="en" sz="1300"/>
              <a:t>                       </a:t>
            </a:r>
            <a:endParaRPr sz="1300"/>
          </a:p>
        </p:txBody>
      </p:sp>
      <p:cxnSp>
        <p:nvCxnSpPr>
          <p:cNvPr id="189" name="Google Shape;189;p11"/>
          <p:cNvCxnSpPr/>
          <p:nvPr/>
        </p:nvCxnSpPr>
        <p:spPr>
          <a:xfrm>
            <a:off x="1181750" y="2562445"/>
            <a:ext cx="0" cy="433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90" name="Google Shape;19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4050" y="1237220"/>
            <a:ext cx="982700" cy="9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050" y="3414370"/>
            <a:ext cx="898451" cy="98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1"/>
          <p:cNvSpPr txBox="1"/>
          <p:nvPr/>
        </p:nvSpPr>
        <p:spPr>
          <a:xfrm>
            <a:off x="1744038" y="1565645"/>
            <a:ext cx="852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Raw image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1"/>
          <p:cNvSpPr txBox="1"/>
          <p:nvPr/>
        </p:nvSpPr>
        <p:spPr>
          <a:xfrm flipH="1">
            <a:off x="1649550" y="3652895"/>
            <a:ext cx="949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Normalized image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1"/>
          <p:cNvSpPr/>
          <p:nvPr/>
        </p:nvSpPr>
        <p:spPr>
          <a:xfrm>
            <a:off x="540250" y="1118200"/>
            <a:ext cx="1994100" cy="3648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3469" y="3106365"/>
            <a:ext cx="777889" cy="7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90819" y="3106364"/>
            <a:ext cx="777889" cy="784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03576" y="1675629"/>
            <a:ext cx="777889" cy="7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3992" y="1680652"/>
            <a:ext cx="777889" cy="7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5868" y="2458640"/>
            <a:ext cx="711199" cy="78475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1"/>
          <p:cNvSpPr txBox="1"/>
          <p:nvPr/>
        </p:nvSpPr>
        <p:spPr>
          <a:xfrm>
            <a:off x="5300886" y="2499116"/>
            <a:ext cx="1101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Raw image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1"/>
          <p:cNvSpPr txBox="1"/>
          <p:nvPr/>
        </p:nvSpPr>
        <p:spPr>
          <a:xfrm>
            <a:off x="6571794" y="2430205"/>
            <a:ext cx="77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Dark image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1"/>
          <p:cNvSpPr txBox="1"/>
          <p:nvPr/>
        </p:nvSpPr>
        <p:spPr>
          <a:xfrm>
            <a:off x="6677081" y="3983638"/>
            <a:ext cx="77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Dark image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1"/>
          <p:cNvSpPr txBox="1"/>
          <p:nvPr/>
        </p:nvSpPr>
        <p:spPr>
          <a:xfrm>
            <a:off x="5400982" y="3983638"/>
            <a:ext cx="849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 image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4" name="Google Shape;204;p11"/>
          <p:cNvCxnSpPr/>
          <p:nvPr/>
        </p:nvCxnSpPr>
        <p:spPr>
          <a:xfrm>
            <a:off x="5359285" y="2888469"/>
            <a:ext cx="2027700" cy="12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5" name="Google Shape;205;p11"/>
          <p:cNvSpPr txBox="1"/>
          <p:nvPr/>
        </p:nvSpPr>
        <p:spPr>
          <a:xfrm>
            <a:off x="7545501" y="2500202"/>
            <a:ext cx="3396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͇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1"/>
          <p:cNvSpPr txBox="1"/>
          <p:nvPr/>
        </p:nvSpPr>
        <p:spPr>
          <a:xfrm>
            <a:off x="6200826" y="1908218"/>
            <a:ext cx="30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﹣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1"/>
          <p:cNvSpPr txBox="1"/>
          <p:nvPr/>
        </p:nvSpPr>
        <p:spPr>
          <a:xfrm>
            <a:off x="6200816" y="3338957"/>
            <a:ext cx="30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﹣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1"/>
          <p:cNvSpPr/>
          <p:nvPr/>
        </p:nvSpPr>
        <p:spPr>
          <a:xfrm>
            <a:off x="2651175" y="1118200"/>
            <a:ext cx="6150000" cy="3648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1"/>
          <p:cNvSpPr txBox="1"/>
          <p:nvPr/>
        </p:nvSpPr>
        <p:spPr>
          <a:xfrm flipH="1">
            <a:off x="7867919" y="3262210"/>
            <a:ext cx="849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Normalized image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5325" y="1167252"/>
            <a:ext cx="1053400" cy="115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3"/>
          <p:cNvSpPr/>
          <p:nvPr/>
        </p:nvSpPr>
        <p:spPr>
          <a:xfrm>
            <a:off x="540250" y="1021300"/>
            <a:ext cx="2790000" cy="3648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3"/>
          <p:cNvSpPr/>
          <p:nvPr/>
        </p:nvSpPr>
        <p:spPr>
          <a:xfrm>
            <a:off x="3571460" y="1021300"/>
            <a:ext cx="5068500" cy="3648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9825" y="3084012"/>
            <a:ext cx="1053400" cy="11521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" name="Google Shape;218;p13"/>
          <p:cNvCxnSpPr/>
          <p:nvPr/>
        </p:nvCxnSpPr>
        <p:spPr>
          <a:xfrm>
            <a:off x="1462025" y="2601575"/>
            <a:ext cx="0" cy="28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9" name="Google Shape;219;p13"/>
          <p:cNvSpPr txBox="1"/>
          <p:nvPr/>
        </p:nvSpPr>
        <p:spPr>
          <a:xfrm>
            <a:off x="2055325" y="1466275"/>
            <a:ext cx="110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Normalized image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3"/>
          <p:cNvSpPr txBox="1"/>
          <p:nvPr/>
        </p:nvSpPr>
        <p:spPr>
          <a:xfrm>
            <a:off x="2095650" y="3290650"/>
            <a:ext cx="110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Gaussian blurred image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3"/>
          <p:cNvSpPr txBox="1"/>
          <p:nvPr/>
        </p:nvSpPr>
        <p:spPr>
          <a:xfrm>
            <a:off x="571450" y="324875"/>
            <a:ext cx="4449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Preprocessing: Gaussian blur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59675" y="1947640"/>
            <a:ext cx="1493500" cy="737182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3"/>
          <p:cNvSpPr txBox="1"/>
          <p:nvPr>
            <p:ph idx="1" type="body"/>
          </p:nvPr>
        </p:nvSpPr>
        <p:spPr>
          <a:xfrm flipH="1">
            <a:off x="6662950" y="1324625"/>
            <a:ext cx="17907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273239"/>
                </a:solidFill>
                <a:highlight>
                  <a:srgbClr val="FFFFFF"/>
                </a:highlight>
              </a:rPr>
              <a:t>E.g. of a Gaussian kernel(3×3)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400"/>
              </a:spcBef>
              <a:spcAft>
                <a:spcPts val="300"/>
              </a:spcAft>
              <a:buSzPts val="1400"/>
              <a:buNone/>
            </a:pPr>
            <a:r>
              <a:t/>
            </a:r>
            <a:endParaRPr>
              <a:solidFill>
                <a:srgbClr val="292929"/>
              </a:solidFill>
            </a:endParaRPr>
          </a:p>
        </p:txBody>
      </p:sp>
      <p:pic>
        <p:nvPicPr>
          <p:cNvPr id="224" name="Google Shape;224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06353" y="2891852"/>
            <a:ext cx="3218568" cy="1635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93025" y="2020375"/>
            <a:ext cx="17907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3"/>
          <p:cNvSpPr txBox="1"/>
          <p:nvPr>
            <p:ph idx="1" type="body"/>
          </p:nvPr>
        </p:nvSpPr>
        <p:spPr>
          <a:xfrm flipH="1">
            <a:off x="4077825" y="1324625"/>
            <a:ext cx="16428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273239"/>
                </a:solidFill>
                <a:highlight>
                  <a:srgbClr val="FFFFFF"/>
                </a:highlight>
              </a:rPr>
              <a:t>Formula of Gaussian function</a:t>
            </a:r>
            <a:endParaRPr>
              <a:solidFill>
                <a:srgbClr val="273239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400"/>
              </a:spcBef>
              <a:spcAft>
                <a:spcPts val="300"/>
              </a:spcAft>
              <a:buSzPts val="1400"/>
              <a:buNone/>
            </a:pPr>
            <a:r>
              <a:t/>
            </a:r>
            <a:endParaRPr>
              <a:solidFill>
                <a:srgbClr val="292929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4"/>
          <p:cNvSpPr txBox="1"/>
          <p:nvPr>
            <p:ph type="title"/>
          </p:nvPr>
        </p:nvSpPr>
        <p:spPr>
          <a:xfrm>
            <a:off x="571450" y="356475"/>
            <a:ext cx="74316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Step 2: Image Segmentation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625" y="1347725"/>
            <a:ext cx="923400" cy="9234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0000"/>
              </a:srgbClr>
            </a:outerShdw>
          </a:effectLst>
        </p:spPr>
      </p:pic>
      <p:pic>
        <p:nvPicPr>
          <p:cNvPr id="233" name="Google Shape;23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025" y="1500125"/>
            <a:ext cx="923400" cy="9234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0000"/>
              </a:srgbClr>
            </a:outerShdw>
          </a:effectLst>
        </p:spPr>
      </p:pic>
      <p:pic>
        <p:nvPicPr>
          <p:cNvPr id="234" name="Google Shape;23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2425" y="1652525"/>
            <a:ext cx="890575" cy="89057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0000"/>
              </a:srgbClr>
            </a:outerShdw>
          </a:effectLst>
        </p:spPr>
      </p:pic>
      <p:pic>
        <p:nvPicPr>
          <p:cNvPr id="235" name="Google Shape;23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4825" y="1804925"/>
            <a:ext cx="890575" cy="89057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0000"/>
              </a:srgbClr>
            </a:outerShdw>
          </a:effectLst>
        </p:spPr>
      </p:pic>
      <p:sp>
        <p:nvSpPr>
          <p:cNvPr id="236" name="Google Shape;236;p14"/>
          <p:cNvSpPr txBox="1"/>
          <p:nvPr/>
        </p:nvSpPr>
        <p:spPr>
          <a:xfrm>
            <a:off x="776225" y="2668925"/>
            <a:ext cx="1354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Raw images</a:t>
            </a:r>
            <a:endParaRPr b="0" i="0" sz="13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4"/>
          <p:cNvSpPr/>
          <p:nvPr/>
        </p:nvSpPr>
        <p:spPr>
          <a:xfrm>
            <a:off x="4811050" y="1619350"/>
            <a:ext cx="1411500" cy="9234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Segmentation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Erosion</a:t>
            </a:r>
            <a:endParaRPr b="0" i="1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400"/>
              </a:spcBef>
              <a:spcAft>
                <a:spcPts val="3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Otsu thresholding</a:t>
            </a:r>
            <a:endParaRPr b="0" i="1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4"/>
          <p:cNvSpPr/>
          <p:nvPr/>
        </p:nvSpPr>
        <p:spPr>
          <a:xfrm>
            <a:off x="6862300" y="1619350"/>
            <a:ext cx="1538400" cy="923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Post-processing</a:t>
            </a:r>
            <a:endParaRPr b="0" i="0" sz="13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" sz="9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Morphological closing</a:t>
            </a:r>
            <a:endParaRPr b="0" i="1" sz="9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400"/>
              </a:spcBef>
              <a:spcAft>
                <a:spcPts val="3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" sz="9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Canny edge detection</a:t>
            </a:r>
            <a:endParaRPr b="0" i="1" sz="8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Google Shape;239;p14"/>
          <p:cNvCxnSpPr/>
          <p:nvPr/>
        </p:nvCxnSpPr>
        <p:spPr>
          <a:xfrm>
            <a:off x="4306150" y="2078950"/>
            <a:ext cx="430800" cy="2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0" name="Google Shape;240;p14"/>
          <p:cNvCxnSpPr/>
          <p:nvPr/>
        </p:nvCxnSpPr>
        <p:spPr>
          <a:xfrm>
            <a:off x="6296650" y="2080000"/>
            <a:ext cx="430800" cy="21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1" name="Google Shape;241;p14"/>
          <p:cNvSpPr/>
          <p:nvPr/>
        </p:nvSpPr>
        <p:spPr>
          <a:xfrm>
            <a:off x="4803425" y="3344275"/>
            <a:ext cx="1411500" cy="923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Signal extraction</a:t>
            </a:r>
            <a:endParaRPr b="0" i="0" sz="13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2" name="Google Shape;242;p14"/>
          <p:cNvCxnSpPr/>
          <p:nvPr/>
        </p:nvCxnSpPr>
        <p:spPr>
          <a:xfrm>
            <a:off x="7777075" y="2757850"/>
            <a:ext cx="1800" cy="3936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3" name="Google Shape;243;p14"/>
          <p:cNvSpPr/>
          <p:nvPr/>
        </p:nvSpPr>
        <p:spPr>
          <a:xfrm>
            <a:off x="2747775" y="1618300"/>
            <a:ext cx="1411500" cy="923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Preprocessing</a:t>
            </a:r>
            <a:endParaRPr b="0" i="0" sz="13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" sz="9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Normalization</a:t>
            </a:r>
            <a:endParaRPr b="0" i="1" sz="9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400"/>
              </a:spcBef>
              <a:spcAft>
                <a:spcPts val="3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" sz="9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Gaussian Blur</a:t>
            </a:r>
            <a:endParaRPr b="0" i="1" sz="9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4"/>
          <p:cNvSpPr/>
          <p:nvPr/>
        </p:nvSpPr>
        <p:spPr>
          <a:xfrm>
            <a:off x="7014700" y="3420475"/>
            <a:ext cx="1538400" cy="923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ROI detection</a:t>
            </a:r>
            <a:endParaRPr b="0" i="0" sz="13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400"/>
              </a:spcBef>
              <a:spcAft>
                <a:spcPts val="3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" sz="9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Circle detection</a:t>
            </a:r>
            <a:endParaRPr b="0" i="1" sz="8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5" name="Google Shape;245;p14"/>
          <p:cNvCxnSpPr/>
          <p:nvPr/>
        </p:nvCxnSpPr>
        <p:spPr>
          <a:xfrm rot="10800000">
            <a:off x="4264338" y="3804925"/>
            <a:ext cx="430800" cy="21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6" name="Google Shape;246;p14"/>
          <p:cNvCxnSpPr/>
          <p:nvPr/>
        </p:nvCxnSpPr>
        <p:spPr>
          <a:xfrm rot="10800000">
            <a:off x="6363113" y="3804925"/>
            <a:ext cx="430800" cy="21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47" name="Google Shape;247;p14"/>
          <p:cNvPicPr preferRelativeResize="0"/>
          <p:nvPr/>
        </p:nvPicPr>
        <p:blipFill rotWithShape="1">
          <a:blip r:embed="rId4">
            <a:alphaModFix amt="76000"/>
          </a:blip>
          <a:srcRect b="0" l="0" r="0" t="0"/>
          <a:stretch/>
        </p:blipFill>
        <p:spPr>
          <a:xfrm>
            <a:off x="2503413" y="2946200"/>
            <a:ext cx="1652650" cy="1657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4"/>
          <p:cNvSpPr txBox="1"/>
          <p:nvPr/>
        </p:nvSpPr>
        <p:spPr>
          <a:xfrm>
            <a:off x="3070750" y="4638525"/>
            <a:ext cx="81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r>
              <a:rPr b="0" i="0" lang="en" sz="14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9" name="Google Shape;249;p14"/>
          <p:cNvCxnSpPr/>
          <p:nvPr/>
        </p:nvCxnSpPr>
        <p:spPr>
          <a:xfrm>
            <a:off x="2164325" y="2096763"/>
            <a:ext cx="430800" cy="21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0" name="Google Shape;250;p14"/>
          <p:cNvSpPr txBox="1"/>
          <p:nvPr/>
        </p:nvSpPr>
        <p:spPr>
          <a:xfrm>
            <a:off x="571450" y="813600"/>
            <a:ext cx="74316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0" spcFirstLastPara="1" rIns="91425" wrap="square" tIns="0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Partitioning image into different regions based on characteristics of pixels</a:t>
            </a:r>
            <a:endParaRPr b="0" i="0" sz="1700" u="none" cap="none" strike="noStrike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5"/>
          <p:cNvSpPr/>
          <p:nvPr/>
        </p:nvSpPr>
        <p:spPr>
          <a:xfrm>
            <a:off x="3740285" y="1062850"/>
            <a:ext cx="5068500" cy="3648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5"/>
          <p:cNvSpPr/>
          <p:nvPr/>
        </p:nvSpPr>
        <p:spPr>
          <a:xfrm>
            <a:off x="424350" y="1062850"/>
            <a:ext cx="2790000" cy="3648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5"/>
          <p:cNvSpPr txBox="1"/>
          <p:nvPr>
            <p:ph type="title"/>
          </p:nvPr>
        </p:nvSpPr>
        <p:spPr>
          <a:xfrm>
            <a:off x="571450" y="432675"/>
            <a:ext cx="74316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Segmentation: Erosion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375" y="1284450"/>
            <a:ext cx="1224650" cy="1339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538" y="3174749"/>
            <a:ext cx="1218325" cy="1332497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5"/>
          <p:cNvSpPr txBox="1"/>
          <p:nvPr/>
        </p:nvSpPr>
        <p:spPr>
          <a:xfrm>
            <a:off x="1989749" y="1677150"/>
            <a:ext cx="1224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Gaussian blurred image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5"/>
          <p:cNvSpPr txBox="1"/>
          <p:nvPr/>
        </p:nvSpPr>
        <p:spPr>
          <a:xfrm>
            <a:off x="1989750" y="3656350"/>
            <a:ext cx="125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Eroded image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2" name="Google Shape;262;p15"/>
          <p:cNvCxnSpPr/>
          <p:nvPr/>
        </p:nvCxnSpPr>
        <p:spPr>
          <a:xfrm>
            <a:off x="1220275" y="2682738"/>
            <a:ext cx="0" cy="433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63" name="Google Shape;263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34050" y="1249513"/>
            <a:ext cx="1395609" cy="14499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4" name="Google Shape;264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37863" y="1249525"/>
            <a:ext cx="698775" cy="7258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Google Shape;265;p15"/>
          <p:cNvCxnSpPr/>
          <p:nvPr/>
        </p:nvCxnSpPr>
        <p:spPr>
          <a:xfrm>
            <a:off x="5624388" y="1994288"/>
            <a:ext cx="621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66" name="Google Shape;266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16100" y="1260700"/>
            <a:ext cx="1468923" cy="14499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7" name="Google Shape;267;p15"/>
          <p:cNvSpPr txBox="1"/>
          <p:nvPr/>
        </p:nvSpPr>
        <p:spPr>
          <a:xfrm>
            <a:off x="4410825" y="1732175"/>
            <a:ext cx="225900" cy="400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10825" y="1487550"/>
            <a:ext cx="698750" cy="72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5"/>
          <p:cNvSpPr/>
          <p:nvPr/>
        </p:nvSpPr>
        <p:spPr>
          <a:xfrm>
            <a:off x="4410825" y="1975325"/>
            <a:ext cx="225900" cy="24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5"/>
          <p:cNvSpPr/>
          <p:nvPr/>
        </p:nvSpPr>
        <p:spPr>
          <a:xfrm>
            <a:off x="4873750" y="1975325"/>
            <a:ext cx="225900" cy="24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5"/>
          <p:cNvSpPr/>
          <p:nvPr/>
        </p:nvSpPr>
        <p:spPr>
          <a:xfrm>
            <a:off x="4873750" y="1490175"/>
            <a:ext cx="225900" cy="24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5"/>
          <p:cNvSpPr/>
          <p:nvPr/>
        </p:nvSpPr>
        <p:spPr>
          <a:xfrm>
            <a:off x="7437725" y="1749800"/>
            <a:ext cx="270300" cy="244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5"/>
          <p:cNvSpPr/>
          <p:nvPr/>
        </p:nvSpPr>
        <p:spPr>
          <a:xfrm>
            <a:off x="7437725" y="1994300"/>
            <a:ext cx="270300" cy="244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5"/>
          <p:cNvSpPr/>
          <p:nvPr/>
        </p:nvSpPr>
        <p:spPr>
          <a:xfrm>
            <a:off x="7209675" y="1994300"/>
            <a:ext cx="270300" cy="244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24400" y="1180325"/>
            <a:ext cx="698750" cy="7257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6" name="Google Shape;276;p15"/>
          <p:cNvSpPr txBox="1"/>
          <p:nvPr/>
        </p:nvSpPr>
        <p:spPr>
          <a:xfrm>
            <a:off x="6744247" y="4211380"/>
            <a:ext cx="16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27323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E.g. of (3×3) kernel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" name="Google Shape;277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01400" y="3086025"/>
            <a:ext cx="2355800" cy="144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918663" y="3398500"/>
            <a:ext cx="852325" cy="7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Roche Evolved Brand">
  <a:themeElements>
    <a:clrScheme name="Custom">
      <a:dk1>
        <a:srgbClr val="0B41CD"/>
      </a:dk1>
      <a:lt1>
        <a:srgbClr val="1482FA"/>
      </a:lt1>
      <a:dk2>
        <a:srgbClr val="BDE3FF"/>
      </a:dk2>
      <a:lt2>
        <a:srgbClr val="FAC9B5"/>
      </a:lt2>
      <a:accent1>
        <a:srgbClr val="ED4A0D"/>
      </a:accent1>
      <a:accent2>
        <a:srgbClr val="BC36F0"/>
      </a:accent2>
      <a:accent3>
        <a:srgbClr val="C40000"/>
      </a:accent3>
      <a:accent4>
        <a:srgbClr val="022366"/>
      </a:accent4>
      <a:accent5>
        <a:srgbClr val="FAD6C7"/>
      </a:accent5>
      <a:accent6>
        <a:srgbClr val="FFE8DE"/>
      </a:accent6>
      <a:hlink>
        <a:srgbClr val="0B41CD"/>
      </a:hlink>
      <a:folHlink>
        <a:srgbClr val="0B41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